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54"/>
  </p:notesMasterIdLst>
  <p:sldIdLst>
    <p:sldId id="30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6" r:id="rId13"/>
    <p:sldId id="267" r:id="rId14"/>
    <p:sldId id="268" r:id="rId15"/>
    <p:sldId id="304" r:id="rId16"/>
    <p:sldId id="305" r:id="rId17"/>
    <p:sldId id="306" r:id="rId18"/>
    <p:sldId id="307" r:id="rId19"/>
    <p:sldId id="310" r:id="rId20"/>
    <p:sldId id="269" r:id="rId21"/>
    <p:sldId id="270" r:id="rId22"/>
    <p:sldId id="272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8" r:id="rId47"/>
    <p:sldId id="299" r:id="rId48"/>
    <p:sldId id="300" r:id="rId49"/>
    <p:sldId id="301" r:id="rId50"/>
    <p:sldId id="302" r:id="rId51"/>
    <p:sldId id="303" r:id="rId52"/>
    <p:sldId id="309" r:id="rId5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4EE334-A024-4F39-AF5F-F002E240CAE8}" type="datetimeFigureOut">
              <a:rPr lang="it-IT" smtClean="0"/>
              <a:t>25/02/2016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559A0-CF9C-442A-834B-E6527D2A7B8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9194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 txBox="1">
            <a:spLocks noGrp="1" noChangeArrowheads="1"/>
          </p:cNvSpPr>
          <p:nvPr/>
        </p:nvSpPr>
        <p:spPr bwMode="auto">
          <a:xfrm>
            <a:off x="3884614" y="8685215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51" tIns="45875" rIns="91751" bIns="45875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F65450DA-892F-1244-B329-732AA5B42F1E}" type="slidenum">
              <a:rPr lang="it-IT" sz="1200">
                <a:solidFill>
                  <a:prstClr val="black"/>
                </a:solidFill>
              </a:rPr>
              <a:pPr algn="r" eaLnBrk="1" hangingPunct="1"/>
              <a:t>1</a:t>
            </a:fld>
            <a:endParaRPr lang="it-IT" sz="1200">
              <a:solidFill>
                <a:prstClr val="black"/>
              </a:solidFill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296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B9888-B469-490A-B090-80A5E4FCD6F3}" type="slidenum">
              <a:rPr lang="it-IT" smtClean="0">
                <a:solidFill>
                  <a:prstClr val="black"/>
                </a:solidFill>
              </a:rPr>
              <a:pPr/>
              <a:t>16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87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2C7E7-97E6-43C5-8924-BFBA7ECEF99B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083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86621-003D-49B7-A8D5-C618EF5E1632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4515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56CB-7EAD-45E3-8053-549430C62181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0606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2AD1-C22B-445E-B74E-CAC1A803CF6E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0150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A8D33-6BE7-4229-8E94-21C1EFB67B68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001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E2809-B95E-4975-B8C8-5F53F482F20E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1043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4B174-C387-49CC-A160-29B3308F3BF5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016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39086-D0C0-4C46-BBC4-7B8DA448AB2C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2908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81F78-146F-4295-8B56-7AC4543AD2BC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400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68097-C62A-4A41-8EB4-8D84EE277AA3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0933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A533A-8898-464A-B13F-C51AF3BAECEE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109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63275-AE84-498E-A9DE-6F872CB0B186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44929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2405-B556-4FFB-BE2A-917EC0312AE8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0576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1ABC4-E97B-48E1-ABF1-D439E16AC791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2554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FA5D-608B-41C1-9C40-061128E4E1FB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4622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1255-FC4F-4549-A14B-304B4C201118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40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72E3-33C4-4A68-91CB-D7E70E397DBA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6865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928E-175C-47FE-AC66-1EF323159F70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8011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38E-26E9-424A-BEEF-E668EFAA5AE3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824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7964-62F4-495D-B398-6B6151F3193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5152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9AB7E-966F-4C34-AF1B-7E61D4F19F1C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1334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0CC2C-3459-4A17-A96A-5862BF5F37EC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80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90E-F6C1-458B-ABC8-A5972358A2B0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11673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0CAA2-808F-4B4B-A173-0A695463315B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7849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2345-795B-44FA-A19C-354E2A54778C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5428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2615A-5D02-4B14-9594-EDEFF177920A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6067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51D1-DE09-46E0-AD78-AD6D2935FD1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27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1BC4-2EE7-422F-81BA-2F75277048FD}" type="datetime1">
              <a:rPr lang="it-IT" smtClean="0"/>
              <a:t>25/02/2016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5378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95F1C-ABFD-4E76-A2D3-CC66FAEA2C39}" type="datetime1">
              <a:rPr lang="it-IT" smtClean="0"/>
              <a:t>25/02/2016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6754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625A5-6E10-4551-93A2-665E7ACC8AD4}" type="datetime1">
              <a:rPr lang="it-IT" smtClean="0"/>
              <a:t>25/02/2016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451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FEF1B-9F62-44DF-80B1-67514A1CAE1E}" type="datetime1">
              <a:rPr lang="it-IT" smtClean="0"/>
              <a:t>25/02/2016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766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B7E52-FDEC-450F-9814-65DF858C51F5}" type="datetime1">
              <a:rPr lang="it-IT" smtClean="0"/>
              <a:t>25/02/2016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161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64243-93E5-4347-8CBD-37FE38E592B4}" type="datetime1">
              <a:rPr lang="it-IT" smtClean="0"/>
              <a:t>25/02/2016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041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8436B-E225-4B04-B139-51A3F074A139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976CA-FF9A-438A-8FB4-12166BB121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901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AEF3F-E979-4525-8DD7-D2E88DF509E7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162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1FB02-DD26-48E3-AC3A-608849B6D2D1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751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carla.galdino@istruzione.it" TargetMode="Externa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6"/>
          <p:cNvSpPr txBox="1">
            <a:spLocks noChangeArrowheads="1"/>
          </p:cNvSpPr>
          <p:nvPr/>
        </p:nvSpPr>
        <p:spPr bwMode="auto">
          <a:xfrm>
            <a:off x="4140200" y="1125538"/>
            <a:ext cx="184150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US" sz="1600">
              <a:solidFill>
                <a:srgbClr val="0000FF"/>
              </a:solidFill>
            </a:endParaRPr>
          </a:p>
        </p:txBody>
      </p:sp>
      <p:pic>
        <p:nvPicPr>
          <p:cNvPr id="1433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 Box 9"/>
          <p:cNvSpPr txBox="1">
            <a:spLocks noChangeArrowheads="1"/>
          </p:cNvSpPr>
          <p:nvPr/>
        </p:nvSpPr>
        <p:spPr bwMode="auto">
          <a:xfrm>
            <a:off x="467544" y="1466850"/>
            <a:ext cx="8441506" cy="3539426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it-IT" sz="2800" b="1" dirty="0">
              <a:solidFill>
                <a:srgbClr val="000090"/>
              </a:solidFill>
              <a:latin typeface="Book Antiqua" charset="0"/>
            </a:endParaRPr>
          </a:p>
          <a:p>
            <a:endParaRPr lang="it-IT" b="1" i="1" dirty="0">
              <a:solidFill>
                <a:srgbClr val="404040"/>
              </a:solidFill>
              <a:latin typeface="Book Antiqua" charset="0"/>
            </a:endParaRPr>
          </a:p>
          <a:p>
            <a:endParaRPr lang="it-IT" b="1" i="1" dirty="0" smtClean="0">
              <a:solidFill>
                <a:srgbClr val="404040"/>
              </a:solidFill>
              <a:latin typeface="Book Antiqua" charset="0"/>
            </a:endParaRPr>
          </a:p>
          <a:p>
            <a:r>
              <a:rPr lang="it-IT" b="1" i="1" dirty="0">
                <a:solidFill>
                  <a:srgbClr val="404040"/>
                </a:solidFill>
                <a:latin typeface="Book Antiqua" charset="0"/>
              </a:rPr>
              <a:t>	</a:t>
            </a:r>
            <a:r>
              <a:rPr lang="it-IT" sz="2800" b="1" i="1" dirty="0" smtClean="0">
                <a:solidFill>
                  <a:srgbClr val="404040"/>
                </a:solidFill>
                <a:latin typeface="Book Antiqua" charset="0"/>
              </a:rPr>
              <a:t>Corso di formazione Scuole “Polo” </a:t>
            </a:r>
            <a:r>
              <a:rPr lang="it-IT" b="1" i="1" dirty="0" smtClean="0">
                <a:solidFill>
                  <a:srgbClr val="404040"/>
                </a:solidFill>
                <a:latin typeface="Book Antiqua" charset="0"/>
              </a:rPr>
              <a:t>    </a:t>
            </a:r>
          </a:p>
          <a:p>
            <a:endParaRPr lang="it-IT" b="1" i="1" dirty="0">
              <a:solidFill>
                <a:srgbClr val="404040"/>
              </a:solidFill>
              <a:latin typeface="Book Antiqua" charset="0"/>
            </a:endParaRPr>
          </a:p>
          <a:p>
            <a:r>
              <a:rPr lang="it-IT" b="1" i="1" dirty="0" smtClean="0">
                <a:solidFill>
                  <a:srgbClr val="404040"/>
                </a:solidFill>
                <a:latin typeface="Book Antiqua" charset="0"/>
              </a:rPr>
              <a:t> 			ITALIANO</a:t>
            </a:r>
          </a:p>
          <a:p>
            <a:r>
              <a:rPr lang="it-IT" b="1" i="1" dirty="0">
                <a:solidFill>
                  <a:srgbClr val="404040"/>
                </a:solidFill>
                <a:latin typeface="Book Antiqua" charset="0"/>
              </a:rPr>
              <a:t>	</a:t>
            </a:r>
          </a:p>
          <a:p>
            <a:endParaRPr lang="it-IT" b="1" i="1" dirty="0">
              <a:solidFill>
                <a:srgbClr val="404040"/>
              </a:solidFill>
              <a:latin typeface="Book Antiqua" charset="0"/>
            </a:endParaRPr>
          </a:p>
          <a:p>
            <a:r>
              <a:rPr lang="it-IT" b="1" i="1" dirty="0" smtClean="0">
                <a:solidFill>
                  <a:srgbClr val="404040"/>
                </a:solidFill>
                <a:latin typeface="Book Antiqua" charset="0"/>
              </a:rPr>
              <a:t> </a:t>
            </a:r>
            <a:endParaRPr lang="it-IT" b="1" i="1" dirty="0">
              <a:solidFill>
                <a:srgbClr val="404040"/>
              </a:solidFill>
              <a:latin typeface="Book Antiqua" charset="0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0298-2DE0-43B4-871B-4DFCEA31C5C5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378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7056784" cy="1224136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it-IT" altLang="it-IT" sz="3200" b="1" dirty="0" smtClean="0">
                <a:solidFill>
                  <a:prstClr val="black"/>
                </a:solidFill>
                <a:latin typeface="Arial"/>
                <a:ea typeface="+mn-ea"/>
                <a:cs typeface="Arial"/>
              </a:rPr>
              <a:t/>
            </a:r>
            <a:br>
              <a:rPr lang="it-IT" altLang="it-IT" sz="3200" b="1" dirty="0" smtClean="0">
                <a:solidFill>
                  <a:prstClr val="black"/>
                </a:solidFill>
                <a:latin typeface="Arial"/>
                <a:ea typeface="+mn-ea"/>
                <a:cs typeface="Arial"/>
              </a:rPr>
            </a:br>
            <a:r>
              <a:rPr lang="it-IT" altLang="it-IT" sz="4000" b="1" dirty="0" smtClean="0">
                <a:solidFill>
                  <a:prstClr val="black"/>
                </a:solidFill>
                <a:latin typeface="Arial"/>
                <a:ea typeface="+mn-ea"/>
                <a:cs typeface="Arial"/>
              </a:rPr>
              <a:t>Le </a:t>
            </a:r>
            <a:r>
              <a:rPr lang="it-IT" altLang="it-IT" sz="4000" b="1" dirty="0">
                <a:solidFill>
                  <a:prstClr val="black"/>
                </a:solidFill>
                <a:latin typeface="Arial"/>
                <a:ea typeface="+mn-ea"/>
                <a:cs typeface="Arial"/>
              </a:rPr>
              <a:t>dimensioni della competenza di lettura</a:t>
            </a:r>
            <a:r>
              <a:rPr lang="it-IT" altLang="it-IT" sz="4000" dirty="0">
                <a:solidFill>
                  <a:prstClr val="black"/>
                </a:solidFill>
                <a:latin typeface="Arial"/>
                <a:ea typeface="+mn-ea"/>
                <a:cs typeface="Arial"/>
              </a:rPr>
              <a:t/>
            </a:r>
            <a:br>
              <a:rPr lang="it-IT" altLang="it-IT" sz="4000" dirty="0">
                <a:solidFill>
                  <a:prstClr val="black"/>
                </a:solidFill>
                <a:latin typeface="Arial"/>
                <a:ea typeface="+mn-ea"/>
                <a:cs typeface="Arial"/>
              </a:rPr>
            </a:b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628800"/>
            <a:ext cx="7705923" cy="4436721"/>
          </a:xfrm>
          <a:ln w="76200">
            <a:solidFill>
              <a:srgbClr val="FF0000"/>
            </a:solidFill>
          </a:ln>
        </p:spPr>
        <p:txBody>
          <a:bodyPr>
            <a:normAutofit fontScale="92500" lnSpcReduction="20000"/>
          </a:bodyPr>
          <a:lstStyle/>
          <a:p>
            <a:pPr marL="0" lvl="0" indent="0">
              <a:spcBef>
                <a:spcPts val="0"/>
              </a:spcBef>
              <a:buClrTx/>
              <a:buNone/>
            </a:pPr>
            <a:r>
              <a:rPr lang="it-IT" altLang="it-IT" b="1" dirty="0" smtClean="0">
                <a:solidFill>
                  <a:schemeClr val="tx1"/>
                </a:solidFill>
                <a:latin typeface="Arial"/>
                <a:cs typeface="Arial"/>
              </a:rPr>
              <a:t>Competenza pragmatico-testual</a:t>
            </a:r>
            <a:r>
              <a:rPr lang="it-IT" altLang="it-IT" b="1" dirty="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it-IT" altLang="it-IT" dirty="0" smtClean="0">
                <a:solidFill>
                  <a:prstClr val="black"/>
                </a:solidFill>
                <a:latin typeface="Arial"/>
                <a:cs typeface="Arial"/>
              </a:rPr>
              <a:t>:</a:t>
            </a: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it-IT" altLang="it-IT" dirty="0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it-IT" altLang="it-IT" dirty="0">
                <a:solidFill>
                  <a:prstClr val="black"/>
                </a:solidFill>
                <a:latin typeface="Arial"/>
                <a:cs typeface="Arial"/>
              </a:rPr>
              <a:t>capacità di ricostruire, a partire dalla lettura del testo e da conoscenze enciclopediche, l’insieme di significati che il testo veicola, assieme al modo in cui essi sono veicolati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Il </a:t>
            </a:r>
            <a:r>
              <a:rPr lang="en-US" spc="20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letto</a:t>
            </a:r>
            <a:r>
              <a:rPr lang="en-US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r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en-US" spc="2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d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eve </a:t>
            </a:r>
            <a:r>
              <a:rPr lang="en-US" spc="2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</a:t>
            </a:r>
            <a:r>
              <a:rPr lang="en-US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s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sere </a:t>
            </a:r>
            <a:r>
              <a:rPr lang="en-US" spc="1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in </a:t>
            </a:r>
            <a:r>
              <a:rPr lang="en-US" spc="2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g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rado </a:t>
            </a:r>
            <a:r>
              <a:rPr lang="en-US" spc="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di </a:t>
            </a:r>
            <a:r>
              <a:rPr lang="en-US" spc="2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indi</a:t>
            </a:r>
            <a:r>
              <a:rPr lang="en-US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v</a:t>
            </a:r>
            <a:r>
              <a:rPr lang="en-US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</a:t>
            </a:r>
            <a:r>
              <a:rPr lang="en-US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d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uare  </a:t>
            </a:r>
            <a:r>
              <a:rPr lang="en-US" b="1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specifiche informa</a:t>
            </a:r>
            <a:r>
              <a:rPr lang="en-US" b="1" spc="-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z</a:t>
            </a:r>
            <a:r>
              <a:rPr lang="en-US" b="1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ion</a:t>
            </a:r>
            <a:r>
              <a:rPr lang="en-US" b="1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,</a:t>
            </a:r>
            <a:r>
              <a:rPr lang="en-US" spc="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ricostruire</a:t>
            </a:r>
            <a:r>
              <a:rPr lang="en-US" spc="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il</a:t>
            </a:r>
            <a:r>
              <a:rPr lang="en-US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senso globale</a:t>
            </a:r>
            <a:r>
              <a:rPr lang="en-US" b="1" spc="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</a:t>
            </a:r>
            <a:r>
              <a:rPr lang="en-US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spc="-5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l</a:t>
            </a:r>
            <a:r>
              <a:rPr lang="en-US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s</a:t>
            </a:r>
            <a:r>
              <a:rPr lang="en-US" b="1" spc="5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</a:t>
            </a:r>
            <a:r>
              <a:rPr lang="en-US" b="1" spc="-5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gni</a:t>
            </a:r>
            <a:r>
              <a:rPr lang="en-US" b="1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f</a:t>
            </a:r>
            <a:r>
              <a:rPr lang="en-US" b="1" spc="5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</a:t>
            </a:r>
            <a:r>
              <a:rPr lang="en-US" b="1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c</a:t>
            </a:r>
            <a:r>
              <a:rPr lang="en-US" b="1" spc="-5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a</a:t>
            </a:r>
            <a:r>
              <a:rPr lang="en-US" b="1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to</a:t>
            </a:r>
            <a:r>
              <a:rPr lang="en-US" b="1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b="1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d</a:t>
            </a:r>
            <a:r>
              <a:rPr lang="en-US" b="1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</a:t>
            </a:r>
            <a:r>
              <a:rPr lang="en-US" b="1" spc="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s</a:t>
            </a:r>
            <a:r>
              <a:rPr lang="en-US" b="1" spc="5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</a:t>
            </a:r>
            <a:r>
              <a:rPr lang="en-US" b="1" spc="-5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ngo</a:t>
            </a:r>
            <a:r>
              <a:rPr lang="en-US" b="1" spc="5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l</a:t>
            </a:r>
            <a:r>
              <a:rPr lang="en-US" b="1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</a:t>
            </a:r>
            <a:r>
              <a:rPr lang="en-US" b="1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b="1" spc="-5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pa</a:t>
            </a:r>
            <a:r>
              <a:rPr lang="en-US" b="1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rt</a:t>
            </a:r>
            <a:r>
              <a:rPr lang="en-US" b="1" spc="10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,</a:t>
            </a:r>
            <a:r>
              <a:rPr lang="en-US" spc="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cogliere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l’i</a:t>
            </a:r>
            <a:r>
              <a:rPr lang="en-US" b="1" spc="-5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n</a:t>
            </a:r>
            <a:r>
              <a:rPr lang="en-US" b="1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ten</a:t>
            </a:r>
            <a:r>
              <a:rPr lang="en-US" b="1" spc="-10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z</a:t>
            </a:r>
            <a:r>
              <a:rPr lang="en-US" b="1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ione</a:t>
            </a:r>
            <a:r>
              <a:rPr lang="en-US" b="1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comunicativa</a:t>
            </a:r>
            <a:r>
              <a:rPr lang="en-US" b="1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dell’autore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, lo </a:t>
            </a:r>
            <a:r>
              <a:rPr lang="en-US" b="1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scopo</a:t>
            </a:r>
            <a:r>
              <a:rPr lang="en-US" b="1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del 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t</a:t>
            </a:r>
            <a:r>
              <a:rPr lang="en-US" spc="-5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sto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e 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il</a:t>
            </a:r>
            <a:r>
              <a:rPr lang="en-US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genere</a:t>
            </a:r>
            <a:r>
              <a:rPr lang="en-US" b="1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cui 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esso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appartiene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it-IT" sz="1600" dirty="0">
              <a:solidFill>
                <a:schemeClr val="tx1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endParaRPr lang="it-IT" altLang="it-IT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8BD1-9F8C-42EF-B18A-8C628B4C0889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10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410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25600" y="260648"/>
            <a:ext cx="6834832" cy="1152128"/>
          </a:xfrm>
        </p:spPr>
        <p:txBody>
          <a:bodyPr>
            <a:noAutofit/>
          </a:bodyPr>
          <a:lstStyle/>
          <a:p>
            <a:r>
              <a:rPr lang="it-IT" altLang="it-IT" sz="3600" b="1" dirty="0">
                <a:solidFill>
                  <a:prstClr val="black"/>
                </a:solidFill>
                <a:latin typeface="Arial"/>
                <a:cs typeface="Arial"/>
              </a:rPr>
              <a:t>Le dimensioni della competenza di lettura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628800"/>
            <a:ext cx="8136904" cy="4436721"/>
          </a:xfrm>
          <a:ln w="76200"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pPr marL="0" marR="43815" indent="0" algn="just">
              <a:spcAft>
                <a:spcPts val="0"/>
              </a:spcAft>
              <a:buNone/>
            </a:pPr>
            <a:r>
              <a:rPr lang="it-IT" b="1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Competenza</a:t>
            </a:r>
            <a:r>
              <a:rPr lang="it-IT" b="1" spc="90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b="1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les</a:t>
            </a:r>
            <a:r>
              <a:rPr lang="it-IT" b="1" spc="-5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s</a:t>
            </a:r>
            <a:r>
              <a:rPr lang="it-IT" b="1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icale :</a:t>
            </a:r>
            <a:r>
              <a:rPr lang="it-IT" b="1" spc="90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</a:p>
          <a:p>
            <a:pPr marL="0" marR="43815" indent="0" algn="just">
              <a:spcAft>
                <a:spcPts val="0"/>
              </a:spcAft>
              <a:buNone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conoscenza</a:t>
            </a:r>
            <a:r>
              <a:rPr lang="it-IT" spc="90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o</a:t>
            </a:r>
            <a:r>
              <a:rPr lang="it-IT" spc="9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la</a:t>
            </a:r>
            <a:r>
              <a:rPr lang="it-IT" spc="9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capacità di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ricostruire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il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significato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di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un vocabolo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in un deter</a:t>
            </a:r>
            <a:r>
              <a:rPr lang="it-IT" spc="-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m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inato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contesto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 le relazio</a:t>
            </a:r>
            <a:r>
              <a:rPr lang="it-IT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n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d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signi</a:t>
            </a:r>
            <a:r>
              <a:rPr lang="it-IT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f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c</a:t>
            </a:r>
            <a:r>
              <a:rPr lang="it-IT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a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to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t</a:t>
            </a:r>
            <a:r>
              <a:rPr lang="it-IT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r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a vocaboli in vari punti del testo. </a:t>
            </a:r>
            <a:endParaRPr lang="it-IT" dirty="0" smtClean="0">
              <a:solidFill>
                <a:schemeClr val="tx1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marR="43815" indent="0" algn="just">
              <a:spcAft>
                <a:spcPts val="0"/>
              </a:spcAft>
              <a:buNone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Più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a</a:t>
            </a:r>
            <a:r>
              <a:rPr lang="it-IT" spc="-2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m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pio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articolato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è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il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lessico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attivo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più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esteso quello</a:t>
            </a:r>
            <a:r>
              <a:rPr lang="it-IT" spc="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passivo,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più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completa</a:t>
            </a:r>
            <a:r>
              <a:rPr lang="it-IT" spc="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sarà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la co</a:t>
            </a:r>
            <a:r>
              <a:rPr lang="it-IT" spc="-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m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petenza</a:t>
            </a:r>
            <a:r>
              <a:rPr lang="it-IT" spc="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lessicale</a:t>
            </a:r>
            <a:r>
              <a:rPr lang="it-IT" spc="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di</a:t>
            </a:r>
            <a:r>
              <a:rPr lang="it-IT" spc="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lettura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</a:t>
            </a:r>
            <a:r>
              <a:rPr lang="it-IT" spc="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più</a:t>
            </a:r>
            <a:r>
              <a:rPr lang="it-IT" spc="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agevole</a:t>
            </a:r>
            <a:r>
              <a:rPr lang="it-IT" spc="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sarà,</a:t>
            </a:r>
            <a:r>
              <a:rPr lang="it-IT" spc="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ad</a:t>
            </a:r>
            <a:r>
              <a:rPr lang="it-IT" spc="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ese</a:t>
            </a:r>
            <a:r>
              <a:rPr lang="it-IT" spc="-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m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pio, interpretare</a:t>
            </a:r>
            <a:r>
              <a:rPr lang="it-IT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contestua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l</a:t>
            </a:r>
            <a:r>
              <a:rPr lang="it-IT" spc="-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m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ente le parole nuove</a:t>
            </a:r>
            <a:r>
              <a:rPr lang="it-IT" sz="2000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it-IT" sz="1800" dirty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2ACC5-41F0-44E3-A4F5-C430AF92D544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11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736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25600" y="260648"/>
            <a:ext cx="6834832" cy="1224136"/>
          </a:xfrm>
        </p:spPr>
        <p:txBody>
          <a:bodyPr>
            <a:normAutofit/>
          </a:bodyPr>
          <a:lstStyle/>
          <a:p>
            <a:pPr algn="ctr"/>
            <a:r>
              <a:rPr lang="it-IT" altLang="it-IT" sz="3600" b="1" dirty="0">
                <a:solidFill>
                  <a:prstClr val="black"/>
                </a:solidFill>
                <a:latin typeface="Arial"/>
                <a:cs typeface="Arial"/>
              </a:rPr>
              <a:t>Le dimensioni della competenza di lettura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1560" y="1772816"/>
            <a:ext cx="7632848" cy="4059813"/>
          </a:xfrm>
          <a:ln w="76200">
            <a:solidFill>
              <a:srgbClr val="FF0000"/>
            </a:solidFill>
          </a:ln>
        </p:spPr>
        <p:txBody>
          <a:bodyPr>
            <a:normAutofit fontScale="92500" lnSpcReduction="20000"/>
          </a:bodyPr>
          <a:lstStyle/>
          <a:p>
            <a:pPr marL="0" lvl="0" indent="0" algn="just">
              <a:spcBef>
                <a:spcPts val="0"/>
              </a:spcBef>
              <a:buClrTx/>
              <a:buNone/>
            </a:pPr>
            <a:r>
              <a:rPr lang="it-IT" altLang="it-IT" b="1" dirty="0" smtClean="0">
                <a:solidFill>
                  <a:prstClr val="black"/>
                </a:solidFill>
                <a:latin typeface="Arial"/>
                <a:cs typeface="Arial"/>
              </a:rPr>
              <a:t>Competenza grammaticale </a:t>
            </a:r>
            <a:r>
              <a:rPr lang="it-IT" altLang="it-IT" b="1" dirty="0">
                <a:solidFill>
                  <a:prstClr val="black"/>
                </a:solidFill>
                <a:latin typeface="Arial"/>
                <a:cs typeface="Arial"/>
              </a:rPr>
              <a:t>relativa alla lettura</a:t>
            </a:r>
            <a:r>
              <a:rPr lang="it-IT" altLang="it-IT" dirty="0">
                <a:solidFill>
                  <a:prstClr val="black"/>
                </a:solidFill>
                <a:latin typeface="Arial"/>
                <a:cs typeface="Arial"/>
              </a:rPr>
              <a:t>: capacità di individuare le strutture morfosintattiche della frase e le strutture interpuntive in funzione della loro pertinenza testuale.</a:t>
            </a:r>
          </a:p>
          <a:p>
            <a:pPr marL="0" indent="0" algn="just">
              <a:buNone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(la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gram</a:t>
            </a:r>
            <a:r>
              <a:rPr lang="it-IT" spc="-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m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atica 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co</a:t>
            </a:r>
            <a:r>
              <a:rPr lang="it-IT" spc="-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m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siste</a:t>
            </a:r>
            <a:r>
              <a:rPr lang="it-IT" spc="-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m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a  di  descrizione 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esplicita  della  lingua  è  oggetto  di  valutazione </a:t>
            </a:r>
            <a:r>
              <a:rPr lang="it-IT" spc="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nella seconda parte della prova di</a:t>
            </a:r>
            <a:r>
              <a:rPr lang="it-IT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italiano, specifica e autono</a:t>
            </a:r>
            <a:r>
              <a:rPr lang="it-IT" spc="-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m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a rispetto alla 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pri</a:t>
            </a:r>
            <a:r>
              <a:rPr lang="it-IT" spc="-10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m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a)</a:t>
            </a:r>
            <a:endParaRPr lang="it-IT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E4702-DB8C-4C8F-A412-3A28E1053A36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12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003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240650" cy="1440160"/>
          </a:xfrm>
        </p:spPr>
        <p:txBody>
          <a:bodyPr>
            <a:normAutofit/>
          </a:bodyPr>
          <a:lstStyle/>
          <a:p>
            <a:r>
              <a:rPr lang="it-IT" sz="3600" b="1" dirty="0" smtClean="0">
                <a:solidFill>
                  <a:schemeClr val="tx1"/>
                </a:solidFill>
                <a:latin typeface="Arial"/>
                <a:cs typeface="Arial"/>
              </a:rPr>
              <a:t>Come Invalsi misura la lettura</a:t>
            </a:r>
            <a:endParaRPr lang="it-IT" sz="3600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3568" y="1916832"/>
            <a:ext cx="7560840" cy="4536504"/>
          </a:xfrm>
          <a:ln w="76200"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sz="2800" dirty="0" smtClean="0">
                <a:solidFill>
                  <a:schemeClr val="tx1"/>
                </a:solidFill>
                <a:latin typeface="Arial"/>
                <a:cs typeface="Arial"/>
              </a:rPr>
              <a:t>I lettori, mentre tentano di comprendere ciò che leggono e di servirsene, reagiscono ai testi in modo diverso.</a:t>
            </a:r>
          </a:p>
          <a:p>
            <a:pPr marL="0" indent="0">
              <a:buNone/>
            </a:pPr>
            <a:r>
              <a:rPr lang="it-IT" sz="2800" dirty="0" smtClean="0">
                <a:solidFill>
                  <a:schemeClr val="tx1"/>
                </a:solidFill>
                <a:latin typeface="Arial"/>
                <a:cs typeface="Arial"/>
              </a:rPr>
              <a:t>Tale dinamica è influenzata da una molteplicità di fattori tra cui :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it-IT" sz="2800" dirty="0" smtClean="0">
                <a:solidFill>
                  <a:schemeClr val="tx1"/>
                </a:solidFill>
                <a:latin typeface="Arial"/>
                <a:cs typeface="Arial"/>
              </a:rPr>
              <a:t>tipologia </a:t>
            </a:r>
            <a:r>
              <a:rPr lang="it-IT" sz="2800" dirty="0">
                <a:solidFill>
                  <a:schemeClr val="tx1"/>
                </a:solidFill>
                <a:latin typeface="Arial"/>
                <a:cs typeface="Arial"/>
              </a:rPr>
              <a:t>dei </a:t>
            </a:r>
            <a:r>
              <a:rPr lang="it-IT" sz="2800" dirty="0" smtClean="0">
                <a:solidFill>
                  <a:schemeClr val="tx1"/>
                </a:solidFill>
                <a:latin typeface="Arial"/>
                <a:cs typeface="Arial"/>
              </a:rPr>
              <a:t>testi e loro formato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it-IT" sz="2800" dirty="0">
                <a:solidFill>
                  <a:schemeClr val="tx1"/>
                </a:solidFill>
                <a:latin typeface="Arial"/>
                <a:cs typeface="Arial"/>
              </a:rPr>
              <a:t>l</a:t>
            </a:r>
            <a:r>
              <a:rPr lang="it-IT" sz="2800" dirty="0" smtClean="0">
                <a:solidFill>
                  <a:schemeClr val="tx1"/>
                </a:solidFill>
                <a:latin typeface="Arial"/>
                <a:cs typeface="Arial"/>
              </a:rPr>
              <a:t>e caratteristiche dei quesiti  .</a:t>
            </a:r>
          </a:p>
          <a:p>
            <a:pPr marL="68580" indent="0">
              <a:buClrTx/>
              <a:buNone/>
            </a:pPr>
            <a:endParaRPr lang="it-IT" sz="28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68580" indent="0">
              <a:buClrTx/>
              <a:buNone/>
            </a:pPr>
            <a:r>
              <a:rPr lang="it-IT" sz="2800" dirty="0" smtClean="0">
                <a:solidFill>
                  <a:schemeClr val="tx1"/>
                </a:solidFill>
                <a:latin typeface="Arial"/>
                <a:cs typeface="Arial"/>
              </a:rPr>
              <a:t>La piena comprensione del testo implica l’attivazione di una serie di aspetti (i processi e le abilità)</a:t>
            </a:r>
          </a:p>
          <a:p>
            <a:endParaRPr lang="it-IT" dirty="0" smtClean="0">
              <a:latin typeface="Arial"/>
              <a:cs typeface="Arial"/>
            </a:endParaRPr>
          </a:p>
          <a:p>
            <a:endParaRPr lang="it-IT" dirty="0" smtClean="0">
              <a:latin typeface="Arial"/>
              <a:cs typeface="Arial"/>
            </a:endParaRP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01875-20E9-4AC1-B463-62A5147D8010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13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971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024744" cy="1008112"/>
          </a:xfrm>
        </p:spPr>
        <p:txBody>
          <a:bodyPr>
            <a:normAutofit/>
          </a:bodyPr>
          <a:lstStyle/>
          <a:p>
            <a:r>
              <a:rPr lang="it-IT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PROVA</a:t>
            </a:r>
            <a:r>
              <a:rPr lang="it-IT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 ITALIANO</a:t>
            </a:r>
            <a:endParaRPr lang="it-IT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772816"/>
            <a:ext cx="7777931" cy="4536504"/>
          </a:xfrm>
          <a:ln w="76200">
            <a:solidFill>
              <a:srgbClr val="FF0000"/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it-IT" sz="3000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Tipologia di testi</a:t>
            </a:r>
            <a:endParaRPr lang="it-IT" sz="3000" dirty="0">
              <a:solidFill>
                <a:schemeClr val="tx1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68580" indent="0" algn="just">
              <a:lnSpc>
                <a:spcPct val="115000"/>
              </a:lnSpc>
              <a:spcAft>
                <a:spcPts val="0"/>
              </a:spcAft>
              <a:buClrTx/>
              <a:buNone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it-IT" sz="2000" dirty="0">
              <a:solidFill>
                <a:schemeClr val="tx1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890270" marR="43180" indent="-457200">
              <a:spcAft>
                <a:spcPts val="0"/>
              </a:spcAft>
              <a:buClrTx/>
              <a:buFont typeface="Wingdings" pitchFamily="2" charset="2"/>
              <a:buChar char="Ø"/>
            </a:pP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testi</a:t>
            </a:r>
            <a:r>
              <a:rPr lang="it-IT" sz="2800" spc="2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letterari,</a:t>
            </a:r>
            <a:r>
              <a:rPr lang="it-IT" sz="2800" spc="2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prevalente</a:t>
            </a:r>
            <a:r>
              <a:rPr lang="it-IT" sz="2800" spc="-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m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ente</a:t>
            </a:r>
            <a:r>
              <a:rPr lang="it-IT" sz="2800" spc="2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tratti</a:t>
            </a:r>
            <a:r>
              <a:rPr lang="it-IT" sz="2800" spc="2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da</a:t>
            </a:r>
            <a:r>
              <a:rPr lang="it-IT" sz="2800" spc="2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z="2800" spc="-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r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acconti</a:t>
            </a:r>
            <a:r>
              <a:rPr lang="it-IT" sz="2800" spc="2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o</a:t>
            </a:r>
            <a:r>
              <a:rPr lang="it-IT" sz="2800" spc="2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ro</a:t>
            </a:r>
            <a:r>
              <a:rPr lang="it-IT" sz="2800" spc="-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m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anzi</a:t>
            </a:r>
            <a:r>
              <a:rPr lang="it-IT" sz="2800" spc="2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z="2800" spc="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(</a:t>
            </a:r>
            <a:r>
              <a:rPr lang="it-IT" sz="2800" spc="-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m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a</a:t>
            </a:r>
            <a:r>
              <a:rPr lang="it-IT" sz="2800" spc="2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non</a:t>
            </a:r>
            <a:r>
              <a:rPr lang="it-IT" sz="2800" spc="2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si</a:t>
            </a:r>
            <a:r>
              <a:rPr lang="it-IT" sz="2800" spc="2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esclude</a:t>
            </a:r>
            <a:r>
              <a:rPr lang="it-IT" sz="2800" spc="2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in</a:t>
            </a:r>
            <a:r>
              <a:rPr lang="it-IT" sz="2800" spc="2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futuro anche il ric</a:t>
            </a:r>
            <a:r>
              <a:rPr lang="it-IT" sz="2800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o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rso a t</a:t>
            </a:r>
            <a:r>
              <a:rPr lang="it-IT" sz="2800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sti p</a:t>
            </a:r>
            <a:r>
              <a:rPr lang="it-IT" sz="2800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o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eti</a:t>
            </a:r>
            <a:r>
              <a:rPr lang="it-IT" sz="2800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c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 o t</a:t>
            </a:r>
            <a:r>
              <a:rPr lang="it-IT" sz="2800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atr</a:t>
            </a:r>
            <a:r>
              <a:rPr lang="it-IT" sz="2800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a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li</a:t>
            </a:r>
            <a:r>
              <a:rPr lang="it-IT" sz="2800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)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;</a:t>
            </a:r>
          </a:p>
          <a:p>
            <a:pPr marL="890270" marR="42545" indent="-457200">
              <a:spcAft>
                <a:spcPts val="0"/>
              </a:spcAft>
              <a:buClrTx/>
              <a:buFont typeface="Wingdings" pitchFamily="2" charset="2"/>
              <a:buChar char="Ø"/>
            </a:pPr>
            <a:r>
              <a:rPr lang="it-IT" sz="2800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testi</a:t>
            </a:r>
            <a:r>
              <a:rPr lang="it-IT" sz="2800" spc="240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non</a:t>
            </a:r>
            <a:r>
              <a:rPr lang="it-IT" sz="2800" spc="24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letterari:</a:t>
            </a:r>
            <a:r>
              <a:rPr lang="it-IT" sz="2800" spc="24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espo</a:t>
            </a:r>
            <a:r>
              <a:rPr lang="it-IT" sz="2800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s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iti</a:t>
            </a:r>
            <a:r>
              <a:rPr lang="it-IT" sz="2800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v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i,</a:t>
            </a:r>
            <a:r>
              <a:rPr lang="it-IT" sz="2800" spc="24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narrativi,</a:t>
            </a:r>
            <a:r>
              <a:rPr lang="it-IT" sz="2800" spc="24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descr</a:t>
            </a:r>
            <a:r>
              <a:rPr lang="it-IT" sz="2800" spc="-1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i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ttivi,</a:t>
            </a:r>
            <a:r>
              <a:rPr lang="it-IT" sz="2800" spc="24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argo</a:t>
            </a:r>
            <a:r>
              <a:rPr lang="it-IT" sz="2800" spc="-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m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entativi</a:t>
            </a:r>
            <a:r>
              <a:rPr lang="it-IT" sz="2800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,</a:t>
            </a:r>
            <a:r>
              <a:rPr lang="it-IT" sz="2800" spc="240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ecc.,</a:t>
            </a:r>
            <a:r>
              <a:rPr lang="it-IT" sz="2800" spc="24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tratti</a:t>
            </a:r>
            <a:r>
              <a:rPr lang="it-IT" sz="2800" spc="24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it-IT" sz="2800" spc="-5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d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a fonti diverse, co</a:t>
            </a:r>
            <a:r>
              <a:rPr lang="it-IT" sz="2800" spc="-1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m</a:t>
            </a: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e articoli di giornale, riviste, opere divulgative, saggi, pagine web, ecc</a:t>
            </a:r>
            <a:r>
              <a:rPr lang="it-IT" sz="2800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 marL="890270" marR="42545" indent="-457200">
              <a:spcAft>
                <a:spcPts val="0"/>
              </a:spcAft>
              <a:buClrTx/>
              <a:buFont typeface="Wingdings" pitchFamily="2" charset="2"/>
              <a:buChar char="Ø"/>
            </a:pPr>
            <a:r>
              <a:rPr lang="it-IT" sz="28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 domande di grammatica</a:t>
            </a:r>
          </a:p>
          <a:p>
            <a:pPr marL="68580" indent="0">
              <a:buNone/>
            </a:pP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E9CA-E285-4457-909D-0EE2291654A9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14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586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240768" cy="1152128"/>
          </a:xfrm>
        </p:spPr>
        <p:txBody>
          <a:bodyPr>
            <a:normAutofit/>
          </a:bodyPr>
          <a:lstStyle/>
          <a:p>
            <a:r>
              <a:rPr lang="it-IT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Caratteristiche dei testi</a:t>
            </a:r>
            <a:endParaRPr lang="it-IT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Segnaposto contenut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988840"/>
            <a:ext cx="7947977" cy="4014625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4F596-232B-4C8A-B294-27956B0E29BC}" type="datetime1">
              <a:rPr lang="it-IT" smtClean="0"/>
              <a:t>25/02/2016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15</a:t>
            </a:fld>
            <a:endParaRPr lang="it-IT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350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024744" cy="1359024"/>
          </a:xfrm>
        </p:spPr>
        <p:txBody>
          <a:bodyPr>
            <a:normAutofit/>
          </a:bodyPr>
          <a:lstStyle/>
          <a:p>
            <a:r>
              <a:rPr lang="it-IT" sz="3600" b="1" dirty="0" smtClean="0">
                <a:solidFill>
                  <a:schemeClr val="tx1"/>
                </a:solidFill>
                <a:latin typeface="Arial"/>
                <a:cs typeface="Arial"/>
              </a:rPr>
              <a:t>I formati dei testi</a:t>
            </a:r>
            <a:endParaRPr lang="it-IT" sz="3600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772816"/>
            <a:ext cx="8208912" cy="4291960"/>
          </a:xfrm>
          <a:ln w="76200">
            <a:solidFill>
              <a:srgbClr val="FF000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sz="3300" dirty="0" smtClean="0">
                <a:solidFill>
                  <a:schemeClr val="tx1"/>
                </a:solidFill>
                <a:latin typeface="Arial"/>
                <a:cs typeface="Arial"/>
              </a:rPr>
              <a:t>Nelle prove Invalsi i testi sono classificati come:</a:t>
            </a:r>
          </a:p>
          <a:p>
            <a:pPr marL="0" indent="0">
              <a:buNone/>
            </a:pPr>
            <a:r>
              <a:rPr lang="it-IT" sz="3300" dirty="0" smtClean="0">
                <a:solidFill>
                  <a:schemeClr val="tx1"/>
                </a:solidFill>
                <a:latin typeface="Arial"/>
                <a:cs typeface="Arial"/>
              </a:rPr>
              <a:t>	</a:t>
            </a:r>
            <a:endParaRPr lang="it-IT" sz="33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it-IT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it-IT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it-IT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it-IT" sz="1800" dirty="0" smtClean="0">
                <a:solidFill>
                  <a:schemeClr val="tx1"/>
                </a:solidFill>
                <a:latin typeface="Arial"/>
                <a:cs typeface="Arial"/>
              </a:rPr>
              <a:t>					</a:t>
            </a:r>
          </a:p>
          <a:p>
            <a:pPr marL="0" indent="0">
              <a:buNone/>
            </a:pPr>
            <a:endParaRPr lang="it-IT" sz="18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it-IT" sz="18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it-IT" sz="18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it-IT" sz="18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>
              <a:buNone/>
            </a:pPr>
            <a:r>
              <a:rPr lang="it-IT" sz="1800" dirty="0" smtClean="0">
                <a:latin typeface="Arial"/>
                <a:cs typeface="Arial"/>
              </a:rPr>
              <a:t>			</a:t>
            </a:r>
          </a:p>
        </p:txBody>
      </p:sp>
      <p:sp>
        <p:nvSpPr>
          <p:cNvPr id="8" name="Rettangolo 7"/>
          <p:cNvSpPr/>
          <p:nvPr/>
        </p:nvSpPr>
        <p:spPr>
          <a:xfrm>
            <a:off x="6444208" y="2708920"/>
            <a:ext cx="1080120" cy="136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prstClr val="black"/>
                </a:solidFill>
                <a:latin typeface="Arial"/>
                <a:cs typeface="Arial"/>
              </a:rPr>
              <a:t>misti</a:t>
            </a:r>
            <a:endParaRPr lang="it-IT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3707904" y="2708920"/>
            <a:ext cx="1080120" cy="136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it-IT" dirty="0" smtClean="0">
                <a:solidFill>
                  <a:prstClr val="black"/>
                </a:solidFill>
                <a:latin typeface="Arial"/>
                <a:cs typeface="Arial"/>
              </a:rPr>
              <a:t>on continui</a:t>
            </a:r>
            <a:endParaRPr lang="it-IT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331640" y="2708920"/>
            <a:ext cx="1080120" cy="136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dirty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it-IT" sz="2000" dirty="0" smtClean="0">
                <a:solidFill>
                  <a:prstClr val="black"/>
                </a:solidFill>
                <a:latin typeface="Arial"/>
                <a:cs typeface="Arial"/>
              </a:rPr>
              <a:t>ontinui</a:t>
            </a:r>
            <a:endParaRPr lang="it-IT" sz="20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6" name="Freccia giù 15"/>
          <p:cNvSpPr/>
          <p:nvPr/>
        </p:nvSpPr>
        <p:spPr>
          <a:xfrm>
            <a:off x="1763688" y="4077072"/>
            <a:ext cx="45719" cy="79208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18" name="Freccia giù 17"/>
          <p:cNvSpPr/>
          <p:nvPr/>
        </p:nvSpPr>
        <p:spPr>
          <a:xfrm>
            <a:off x="6948264" y="4077072"/>
            <a:ext cx="45719" cy="7200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19" name="Freccia giù 18"/>
          <p:cNvSpPr/>
          <p:nvPr/>
        </p:nvSpPr>
        <p:spPr>
          <a:xfrm>
            <a:off x="4283968" y="4077072"/>
            <a:ext cx="45719" cy="7200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971600" y="4941168"/>
            <a:ext cx="1656184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Testi interamente verbali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3491880" y="4941168"/>
            <a:ext cx="1656184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Testi iconici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6444208" y="4941168"/>
            <a:ext cx="1656184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Elementi continui e non continui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48AC-5D34-4FA8-B620-44DC13DC28CB}" type="datetime1">
              <a:rPr lang="it-IT" smtClean="0"/>
              <a:t>25/02/2016</a:t>
            </a:fld>
            <a:endParaRPr lang="it-IT"/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16</a:t>
            </a:fld>
            <a:endParaRPr lang="it-IT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012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421955"/>
              </p:ext>
            </p:extLst>
          </p:nvPr>
        </p:nvGraphicFramePr>
        <p:xfrm>
          <a:off x="539552" y="1340768"/>
          <a:ext cx="7992888" cy="45678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1080120"/>
                <a:gridCol w="4104456"/>
                <a:gridCol w="792088"/>
              </a:tblGrid>
              <a:tr h="432048"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Sezioni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err="1" smtClean="0">
                          <a:solidFill>
                            <a:schemeClr val="tx1"/>
                          </a:solidFill>
                        </a:rPr>
                        <a:t>N.quesiti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err="1" smtClean="0">
                          <a:solidFill>
                            <a:schemeClr val="tx1"/>
                          </a:solidFill>
                        </a:rPr>
                        <a:t>N.quesiti</a:t>
                      </a:r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 per formato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 Totale item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4056"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testo espositivo breve 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8 a scelta multipla semplice 2 a risposta aperta 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29550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testo narrativo letterario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12 a scelta multipla semplice 2 a scelta multipla complessa 4 a risposta aperta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3146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testo espositivo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7 a scelta multipla semplice 4 a scelta multipla complessa 4 a risposta aperta 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31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1211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testo non continuo 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5 a scelta multipla semplice 1 a scelta multipla complessa 3 a risposta aperta 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7835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grammatica 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3 a scelta multipla semplice 3 a scelta multipla complessa 3 a risposta aperta 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32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7835"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Completamento</a:t>
                      </a:r>
                      <a:r>
                        <a:rPr lang="it-IT" sz="1600" baseline="0" dirty="0" smtClean="0">
                          <a:solidFill>
                            <a:schemeClr val="tx1"/>
                          </a:solidFill>
                        </a:rPr>
                        <a:t> testi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12 spazi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7835"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Totale quesiti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73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Totale item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126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Rettangolo 6"/>
          <p:cNvSpPr/>
          <p:nvPr/>
        </p:nvSpPr>
        <p:spPr>
          <a:xfrm>
            <a:off x="1187624" y="548680"/>
            <a:ext cx="6120680" cy="5760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perspectiveFront" fov="3000000"/>
            <a:lightRig rig="threePt" dir="tl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Prospetto riassuntivo delle caratteristiche delle </a:t>
            </a:r>
            <a:r>
              <a:rPr lang="it-IT" dirty="0" smtClean="0">
                <a:solidFill>
                  <a:schemeClr val="tx1"/>
                </a:solidFill>
              </a:rPr>
              <a:t>prove Invalsi 2015  </a:t>
            </a:r>
            <a:r>
              <a:rPr lang="it-IT" dirty="0">
                <a:solidFill>
                  <a:schemeClr val="tx1"/>
                </a:solidFill>
              </a:rPr>
              <a:t>di Italiano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7AE19-72BD-4AE0-B2B6-5CA6FB99B4B1}" type="datetime1">
              <a:rPr lang="it-IT" smtClean="0"/>
              <a:t>25/02/2016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164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1152128"/>
          </a:xfrm>
        </p:spPr>
        <p:txBody>
          <a:bodyPr>
            <a:normAutofit/>
          </a:bodyPr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Tipologie di quesiti</a:t>
            </a:r>
            <a:endParaRPr lang="it-IT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7026368"/>
              </p:ext>
            </p:extLst>
          </p:nvPr>
        </p:nvGraphicFramePr>
        <p:xfrm>
          <a:off x="755576" y="1816862"/>
          <a:ext cx="7776864" cy="4087207"/>
        </p:xfrm>
        <a:graphic>
          <a:graphicData uri="http://schemas.openxmlformats.org/drawingml/2006/table">
            <a:tbl>
              <a:tblPr firstRow="1" firstCol="1" bandRow="1"/>
              <a:tblGrid>
                <a:gridCol w="3816424"/>
                <a:gridCol w="3960440"/>
              </a:tblGrid>
              <a:tr h="3564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Risposta chiusa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Risposta aperta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1977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it-IT" sz="1800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Semplice: una domanda, quattro alternative di risposta</a:t>
                      </a:r>
                    </a:p>
                    <a:p>
                      <a:pPr marL="285750" indent="-2857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it-IT" sz="1800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Complessa: più domande o item con due o più alternative di risposta</a:t>
                      </a:r>
                    </a:p>
                    <a:p>
                      <a:pPr marL="285750" marR="116840" indent="-285750" algn="l">
                        <a:lnSpc>
                          <a:spcPct val="10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it-IT" sz="1800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Inserimento in lacune di parole scelte da una lista (</a:t>
                      </a:r>
                      <a:r>
                        <a:rPr lang="it-IT" sz="1800" i="1" dirty="0" err="1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cloze</a:t>
                      </a:r>
                      <a:r>
                        <a:rPr lang="it-IT" sz="1800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)</a:t>
                      </a:r>
                      <a:r>
                        <a:rPr lang="it-IT" sz="1800" spc="-1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it-IT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285750" marR="116840" indent="-285750" algn="l">
                        <a:lnSpc>
                          <a:spcPct val="10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it-IT" sz="1800" spc="5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Individuazioni di  </a:t>
                      </a:r>
                      <a:r>
                        <a:rPr lang="it-IT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corrispondenza</a:t>
                      </a:r>
                      <a:r>
                        <a:rPr lang="it-IT" sz="1800" spc="5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tra </a:t>
                      </a:r>
                      <a:r>
                        <a:rPr lang="it-IT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gli</a:t>
                      </a:r>
                      <a:r>
                        <a:rPr lang="it-IT" sz="1800" spc="5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it-IT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ele</a:t>
                      </a:r>
                      <a:r>
                        <a:rPr lang="it-IT" sz="1800" spc="-1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</a:t>
                      </a:r>
                      <a:r>
                        <a:rPr lang="it-IT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enti</a:t>
                      </a:r>
                      <a:r>
                        <a:rPr lang="it-IT" sz="1800" spc="5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it-IT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di</a:t>
                      </a:r>
                      <a:r>
                        <a:rPr lang="it-IT" sz="1800" spc="5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it-IT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una</a:t>
                      </a:r>
                      <a:r>
                        <a:rPr lang="it-IT" sz="1800" spc="5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it-IT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lista</a:t>
                      </a:r>
                      <a:r>
                        <a:rPr lang="it-IT" sz="1800" spc="5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it-IT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 quelli di un’altra (</a:t>
                      </a:r>
                      <a:r>
                        <a:rPr lang="it-IT" sz="1800" i="1" dirty="0" err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matching</a:t>
                      </a:r>
                      <a:r>
                        <a:rPr lang="it-IT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).</a:t>
                      </a:r>
                      <a:endParaRPr lang="it-IT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it-IT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</a:t>
                      </a:r>
                      <a:r>
                        <a:rPr lang="it-IT" sz="1800" spc="1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it-IT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risposta</a:t>
                      </a:r>
                      <a:r>
                        <a:rPr lang="it-IT" sz="1800" spc="1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it-IT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univoca</a:t>
                      </a:r>
                      <a:r>
                        <a:rPr lang="it-IT" sz="1800" spc="1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it-IT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(quando vi</a:t>
                      </a:r>
                      <a:r>
                        <a:rPr lang="it-IT" sz="1800" spc="1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it-IT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è</a:t>
                      </a:r>
                      <a:r>
                        <a:rPr lang="it-IT" sz="1800" spc="1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it-IT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una</a:t>
                      </a:r>
                      <a:r>
                        <a:rPr lang="it-IT" sz="1800" spc="1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it-IT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sola</a:t>
                      </a:r>
                      <a:r>
                        <a:rPr lang="it-IT" sz="1800" spc="1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it-IT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possibile</a:t>
                      </a:r>
                      <a:r>
                        <a:rPr lang="it-IT" sz="1800" spc="1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it-IT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risposta</a:t>
                      </a:r>
                      <a:r>
                        <a:rPr lang="it-IT" sz="1800" spc="1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it-IT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corretta breve) </a:t>
                      </a:r>
                      <a:endParaRPr lang="it-IT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it-IT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 risposta articolata (quando la risposta è più lunga e ci sono diverse possibilità di risposta corretta). In questo caso vengono fornite chiare indicazioni per la correzione</a:t>
                      </a:r>
                      <a:endParaRPr lang="it-IT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56B8-5E04-47E8-99C9-E395FAD0DBC0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18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337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1628800"/>
            <a:ext cx="7942145" cy="4154984"/>
          </a:xfrm>
          <a:prstGeom prst="rect">
            <a:avLst/>
          </a:prstGeom>
          <a:ln w="762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Wingdings"/>
              <a:buChar char=""/>
              <a:tabLst>
                <a:tab pos="457200" algn="l"/>
              </a:tabLst>
            </a:pPr>
            <a:r>
              <a:rPr lang="it-IT" sz="2400" dirty="0">
                <a:latin typeface="Arial"/>
                <a:ea typeface="Times New Roman"/>
              </a:rPr>
              <a:t>le do</a:t>
            </a:r>
            <a:r>
              <a:rPr lang="it-IT" sz="2400" spc="-10" dirty="0">
                <a:latin typeface="Arial"/>
                <a:ea typeface="Times New Roman"/>
              </a:rPr>
              <a:t>m</a:t>
            </a:r>
            <a:r>
              <a:rPr lang="it-IT" sz="2400" dirty="0">
                <a:latin typeface="Arial"/>
                <a:ea typeface="Times New Roman"/>
              </a:rPr>
              <a:t>ande sono distribuite s</a:t>
            </a:r>
            <a:r>
              <a:rPr lang="it-IT" sz="2400" spc="-5" dirty="0">
                <a:latin typeface="Arial"/>
                <a:ea typeface="Times New Roman"/>
              </a:rPr>
              <a:t>u</a:t>
            </a:r>
            <a:r>
              <a:rPr lang="it-IT" sz="2400" dirty="0">
                <a:latin typeface="Arial"/>
                <a:ea typeface="Times New Roman"/>
              </a:rPr>
              <a:t>lle diverse parti del testo;</a:t>
            </a:r>
            <a:endParaRPr lang="it-IT" sz="2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"/>
              <a:tabLst>
                <a:tab pos="457200" algn="l"/>
              </a:tabLst>
            </a:pPr>
            <a:r>
              <a:rPr lang="it-IT" sz="2400" dirty="0">
                <a:latin typeface="Arial"/>
                <a:ea typeface="Times New Roman"/>
              </a:rPr>
              <a:t>si</a:t>
            </a:r>
            <a:r>
              <a:rPr lang="it-IT" sz="2400" spc="125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incentra</a:t>
            </a:r>
            <a:r>
              <a:rPr lang="it-IT" sz="2400" spc="-5" dirty="0">
                <a:latin typeface="Arial"/>
                <a:ea typeface="Times New Roman"/>
              </a:rPr>
              <a:t>n</a:t>
            </a:r>
            <a:r>
              <a:rPr lang="it-IT" sz="2400" dirty="0">
                <a:latin typeface="Arial"/>
                <a:ea typeface="Times New Roman"/>
              </a:rPr>
              <a:t>o</a:t>
            </a:r>
            <a:r>
              <a:rPr lang="it-IT" sz="2400" spc="125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su</a:t>
            </a:r>
            <a:r>
              <a:rPr lang="it-IT" sz="2400" spc="125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aspetti</a:t>
            </a:r>
            <a:r>
              <a:rPr lang="it-IT" sz="2400" spc="130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nodali</a:t>
            </a:r>
            <a:r>
              <a:rPr lang="it-IT" sz="2400" spc="130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o</a:t>
            </a:r>
            <a:r>
              <a:rPr lang="it-IT" sz="2400" spc="120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comunque</a:t>
            </a:r>
            <a:r>
              <a:rPr lang="it-IT" sz="2400" spc="125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significativi</a:t>
            </a:r>
            <a:r>
              <a:rPr lang="it-IT" sz="2400" spc="130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per</a:t>
            </a:r>
            <a:r>
              <a:rPr lang="it-IT" sz="2400" spc="125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la</a:t>
            </a:r>
            <a:r>
              <a:rPr lang="it-IT" sz="2400" spc="125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co</a:t>
            </a:r>
            <a:r>
              <a:rPr lang="it-IT" sz="2400" spc="-10" dirty="0">
                <a:latin typeface="Arial"/>
                <a:ea typeface="Times New Roman"/>
              </a:rPr>
              <a:t>m</a:t>
            </a:r>
            <a:r>
              <a:rPr lang="it-IT" sz="2400" dirty="0">
                <a:latin typeface="Arial"/>
                <a:ea typeface="Times New Roman"/>
              </a:rPr>
              <a:t>pr</a:t>
            </a:r>
            <a:r>
              <a:rPr lang="it-IT" sz="2400" spc="10" dirty="0">
                <a:latin typeface="Arial"/>
                <a:ea typeface="Times New Roman"/>
              </a:rPr>
              <a:t>e</a:t>
            </a:r>
            <a:r>
              <a:rPr lang="it-IT" sz="2400" dirty="0">
                <a:latin typeface="Arial"/>
                <a:ea typeface="Times New Roman"/>
              </a:rPr>
              <a:t>nsione locale o gl</a:t>
            </a:r>
            <a:r>
              <a:rPr lang="it-IT" sz="2400" spc="-5" dirty="0">
                <a:latin typeface="Arial"/>
                <a:ea typeface="Times New Roman"/>
              </a:rPr>
              <a:t>o</a:t>
            </a:r>
            <a:r>
              <a:rPr lang="it-IT" sz="2400" dirty="0">
                <a:latin typeface="Arial"/>
                <a:ea typeface="Times New Roman"/>
              </a:rPr>
              <a:t>bale del te</a:t>
            </a:r>
            <a:r>
              <a:rPr lang="it-IT" sz="2400" spc="-5" dirty="0">
                <a:latin typeface="Arial"/>
                <a:ea typeface="Times New Roman"/>
              </a:rPr>
              <a:t>st</a:t>
            </a:r>
            <a:r>
              <a:rPr lang="it-IT" sz="2400" dirty="0">
                <a:latin typeface="Arial"/>
                <a:ea typeface="Times New Roman"/>
              </a:rPr>
              <a:t>o;</a:t>
            </a:r>
            <a:endParaRPr lang="it-IT" sz="2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"/>
              <a:tabLst>
                <a:tab pos="457200" algn="l"/>
              </a:tabLst>
            </a:pPr>
            <a:r>
              <a:rPr lang="it-IT" sz="2400" dirty="0">
                <a:latin typeface="Arial"/>
                <a:ea typeface="Times New Roman"/>
              </a:rPr>
              <a:t>sono</a:t>
            </a:r>
            <a:r>
              <a:rPr lang="it-IT" sz="2400" spc="45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caratterizzate</a:t>
            </a:r>
            <a:r>
              <a:rPr lang="it-IT" sz="2400" spc="45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da</a:t>
            </a:r>
            <a:r>
              <a:rPr lang="it-IT" sz="2400" spc="35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diversi</a:t>
            </a:r>
            <a:r>
              <a:rPr lang="it-IT" sz="2400" spc="40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livelli</a:t>
            </a:r>
            <a:r>
              <a:rPr lang="it-IT" sz="2400" spc="40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di</a:t>
            </a:r>
            <a:r>
              <a:rPr lang="it-IT" sz="2400" spc="40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difficolt</a:t>
            </a:r>
            <a:r>
              <a:rPr lang="it-IT" sz="2400" spc="-5" dirty="0">
                <a:latin typeface="Arial"/>
                <a:ea typeface="Times New Roman"/>
              </a:rPr>
              <a:t>à</a:t>
            </a:r>
            <a:r>
              <a:rPr lang="it-IT" sz="2400" dirty="0">
                <a:latin typeface="Arial"/>
                <a:ea typeface="Times New Roman"/>
              </a:rPr>
              <a:t>,</a:t>
            </a:r>
            <a:r>
              <a:rPr lang="it-IT" sz="2400" spc="40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in</a:t>
            </a:r>
            <a:r>
              <a:rPr lang="it-IT" sz="2400" spc="40" dirty="0">
                <a:latin typeface="Arial"/>
                <a:ea typeface="Times New Roman"/>
              </a:rPr>
              <a:t> </a:t>
            </a:r>
            <a:r>
              <a:rPr lang="it-IT" sz="2400" spc="-10" dirty="0">
                <a:latin typeface="Arial"/>
                <a:ea typeface="Times New Roman"/>
              </a:rPr>
              <a:t>m</a:t>
            </a:r>
            <a:r>
              <a:rPr lang="it-IT" sz="2400" dirty="0">
                <a:latin typeface="Arial"/>
                <a:ea typeface="Times New Roman"/>
              </a:rPr>
              <a:t>odo</a:t>
            </a:r>
            <a:r>
              <a:rPr lang="it-IT" sz="2400" spc="40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da</a:t>
            </a:r>
            <a:r>
              <a:rPr lang="it-IT" sz="2400" spc="50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coprire</a:t>
            </a:r>
            <a:r>
              <a:rPr lang="it-IT" sz="2400" spc="40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un’a</a:t>
            </a:r>
            <a:r>
              <a:rPr lang="it-IT" sz="2400" spc="-10" dirty="0">
                <a:latin typeface="Arial"/>
                <a:ea typeface="Times New Roman"/>
              </a:rPr>
              <a:t>m</a:t>
            </a:r>
            <a:r>
              <a:rPr lang="it-IT" sz="2400" dirty="0">
                <a:latin typeface="Arial"/>
                <a:ea typeface="Times New Roman"/>
              </a:rPr>
              <a:t>pia scala di prestazioni degli studenti,</a:t>
            </a:r>
            <a:r>
              <a:rPr lang="it-IT" sz="2400" spc="-5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dalle più basse alle più alte;</a:t>
            </a:r>
            <a:endParaRPr lang="it-IT" sz="2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"/>
              <a:tabLst>
                <a:tab pos="457200" algn="l"/>
              </a:tabLst>
            </a:pPr>
            <a:r>
              <a:rPr lang="it-IT" sz="2400" dirty="0">
                <a:latin typeface="Arial"/>
                <a:ea typeface="Times New Roman"/>
              </a:rPr>
              <a:t>il </a:t>
            </a:r>
            <a:r>
              <a:rPr lang="it-IT" sz="2400" spc="135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nu</a:t>
            </a:r>
            <a:r>
              <a:rPr lang="it-IT" sz="2400" spc="-10" dirty="0">
                <a:latin typeface="Arial"/>
                <a:ea typeface="Times New Roman"/>
              </a:rPr>
              <a:t>m</a:t>
            </a:r>
            <a:r>
              <a:rPr lang="it-IT" sz="2400" dirty="0">
                <a:latin typeface="Arial"/>
                <a:ea typeface="Times New Roman"/>
              </a:rPr>
              <a:t>ero </a:t>
            </a:r>
            <a:r>
              <a:rPr lang="it-IT" sz="2400" spc="135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di </a:t>
            </a:r>
            <a:r>
              <a:rPr lang="it-IT" sz="2400" spc="135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do</a:t>
            </a:r>
            <a:r>
              <a:rPr lang="it-IT" sz="2400" spc="-10" dirty="0">
                <a:latin typeface="Arial"/>
                <a:ea typeface="Times New Roman"/>
              </a:rPr>
              <a:t>m</a:t>
            </a:r>
            <a:r>
              <a:rPr lang="it-IT" sz="2400" dirty="0">
                <a:latin typeface="Arial"/>
                <a:ea typeface="Times New Roman"/>
              </a:rPr>
              <a:t>ande </a:t>
            </a:r>
            <a:r>
              <a:rPr lang="it-IT" sz="2400" spc="140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di </a:t>
            </a:r>
            <a:r>
              <a:rPr lang="it-IT" sz="2400" spc="135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co</a:t>
            </a:r>
            <a:r>
              <a:rPr lang="it-IT" sz="2400" spc="-10" dirty="0">
                <a:latin typeface="Arial"/>
                <a:ea typeface="Times New Roman"/>
              </a:rPr>
              <a:t>m</a:t>
            </a:r>
            <a:r>
              <a:rPr lang="it-IT" sz="2400" dirty="0">
                <a:latin typeface="Arial"/>
                <a:ea typeface="Times New Roman"/>
              </a:rPr>
              <a:t>prensione </a:t>
            </a:r>
            <a:r>
              <a:rPr lang="it-IT" sz="2400" spc="135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del </a:t>
            </a:r>
            <a:r>
              <a:rPr lang="it-IT" sz="2400" spc="125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testo </a:t>
            </a:r>
            <a:r>
              <a:rPr lang="it-IT" sz="2400" spc="135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è </a:t>
            </a:r>
            <a:r>
              <a:rPr lang="it-IT" sz="2400" spc="135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tale </a:t>
            </a:r>
            <a:r>
              <a:rPr lang="it-IT" sz="2400" spc="135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da </a:t>
            </a:r>
            <a:r>
              <a:rPr lang="it-IT" sz="2400" spc="135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consentire </a:t>
            </a:r>
            <a:r>
              <a:rPr lang="it-IT" sz="2400" spc="135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una </a:t>
            </a:r>
            <a:r>
              <a:rPr lang="it-IT" sz="2400" spc="135" dirty="0">
                <a:latin typeface="Arial"/>
                <a:ea typeface="Times New Roman"/>
              </a:rPr>
              <a:t> </a:t>
            </a:r>
            <a:r>
              <a:rPr lang="it-IT" sz="2400" spc="-10" dirty="0">
                <a:latin typeface="Arial"/>
                <a:ea typeface="Times New Roman"/>
              </a:rPr>
              <a:t>m</a:t>
            </a:r>
            <a:r>
              <a:rPr lang="it-IT" sz="2400" spc="5" dirty="0">
                <a:latin typeface="Arial"/>
                <a:ea typeface="Times New Roman"/>
              </a:rPr>
              <a:t>i</a:t>
            </a:r>
            <a:r>
              <a:rPr lang="it-IT" sz="2400" dirty="0">
                <a:latin typeface="Arial"/>
                <a:ea typeface="Times New Roman"/>
              </a:rPr>
              <a:t>sura sufficientemente robusta</a:t>
            </a:r>
            <a:r>
              <a:rPr lang="it-IT" sz="2400" spc="-5" dirty="0">
                <a:latin typeface="Arial"/>
                <a:ea typeface="Times New Roman"/>
              </a:rPr>
              <a:t> </a:t>
            </a:r>
            <a:r>
              <a:rPr lang="it-IT" sz="2400" dirty="0">
                <a:latin typeface="Arial"/>
                <a:ea typeface="Times New Roman"/>
              </a:rPr>
              <a:t>della c</a:t>
            </a:r>
            <a:r>
              <a:rPr lang="it-IT" sz="2400" spc="5" dirty="0">
                <a:latin typeface="Arial"/>
                <a:ea typeface="Times New Roman"/>
              </a:rPr>
              <a:t>o</a:t>
            </a:r>
            <a:r>
              <a:rPr lang="it-IT" sz="2400" spc="-10" dirty="0">
                <a:latin typeface="Arial"/>
                <a:ea typeface="Times New Roman"/>
              </a:rPr>
              <a:t>m</a:t>
            </a:r>
            <a:r>
              <a:rPr lang="it-IT" sz="2400" dirty="0">
                <a:latin typeface="Arial"/>
                <a:ea typeface="Times New Roman"/>
              </a:rPr>
              <a:t>p</a:t>
            </a:r>
            <a:r>
              <a:rPr lang="it-IT" sz="2400" spc="10" dirty="0">
                <a:latin typeface="Arial"/>
                <a:ea typeface="Times New Roman"/>
              </a:rPr>
              <a:t>e</a:t>
            </a:r>
            <a:r>
              <a:rPr lang="it-IT" sz="2400" spc="5" dirty="0">
                <a:latin typeface="Arial"/>
                <a:ea typeface="Times New Roman"/>
              </a:rPr>
              <a:t>t</a:t>
            </a:r>
            <a:r>
              <a:rPr lang="it-IT" sz="2400" dirty="0">
                <a:latin typeface="Arial"/>
                <a:ea typeface="Times New Roman"/>
              </a:rPr>
              <a:t>enza oggetto di rilevazione.</a:t>
            </a:r>
            <a:endParaRPr lang="it-IT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331640" y="378672"/>
            <a:ext cx="5688632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971600" y="476672"/>
            <a:ext cx="6192688" cy="93610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Criteri generali per i quesiti</a:t>
            </a:r>
            <a:endParaRPr lang="it-IT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1797B-937C-4A19-9B47-A47839712BFC}" type="datetime1">
              <a:rPr lang="it-IT" smtClean="0"/>
              <a:t>25/02/2016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19</a:t>
            </a:fld>
            <a:endParaRPr lang="it-IT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399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6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Come si può valutare in maniera attendibile e comune?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844824"/>
            <a:ext cx="8568952" cy="4220697"/>
          </a:xfrm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lvl="0" indent="0" algn="ctr" fontAlgn="base">
              <a:spcBef>
                <a:spcPct val="20000"/>
              </a:spcBef>
              <a:spcAft>
                <a:spcPct val="0"/>
              </a:spcAft>
              <a:buClrTx/>
              <a:buNone/>
            </a:pPr>
            <a:r>
              <a:rPr lang="it-IT" sz="3200" kern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L’attendibilità della valutazione risiede nella elaborazione di “</a:t>
            </a:r>
            <a:r>
              <a:rPr lang="it-IT" sz="3200" b="1" u="sng" kern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griglie-rubriche</a:t>
            </a:r>
            <a:r>
              <a:rPr lang="it-IT" sz="3200" kern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” di acquisizione delle competenze che svolgano la funzione di </a:t>
            </a:r>
          </a:p>
          <a:p>
            <a:pPr marL="0" lvl="0" indent="0" algn="ctr" fontAlgn="base">
              <a:spcBef>
                <a:spcPct val="20000"/>
              </a:spcBef>
              <a:spcAft>
                <a:spcPct val="0"/>
              </a:spcAft>
              <a:buClrTx/>
              <a:buNone/>
            </a:pPr>
            <a:r>
              <a:rPr lang="it-IT" sz="3200" kern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it-IT" sz="3200" b="1" u="sng" kern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linguaggio comune</a:t>
            </a:r>
            <a:r>
              <a:rPr lang="it-IT" sz="3200" kern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”, </a:t>
            </a:r>
          </a:p>
          <a:p>
            <a:pPr marL="0" lvl="0" indent="0" algn="ctr" fontAlgn="base">
              <a:spcBef>
                <a:spcPct val="20000"/>
              </a:spcBef>
              <a:spcAft>
                <a:spcPct val="0"/>
              </a:spcAft>
              <a:buClrTx/>
              <a:buNone/>
            </a:pPr>
            <a:r>
              <a:rPr lang="it-IT" sz="3200" kern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basato su prove reali ed adeguate come evidenze delle competenze stesse</a:t>
            </a:r>
            <a:r>
              <a:rPr lang="it-IT" sz="3200" kern="0" dirty="0">
                <a:solidFill>
                  <a:srgbClr val="000000"/>
                </a:solidFill>
                <a:latin typeface="Cambria" pitchFamily="18" charset="0"/>
                <a:cs typeface="Times New Roman"/>
              </a:rPr>
              <a:t>.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7CC45-8BB2-4571-B47C-450F47D01543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2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015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240650" cy="1080120"/>
          </a:xfrm>
        </p:spPr>
        <p:txBody>
          <a:bodyPr>
            <a:normAutofit/>
          </a:bodyPr>
          <a:lstStyle/>
          <a:p>
            <a:r>
              <a:rPr lang="it-IT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Attribuzione del punteggio</a:t>
            </a:r>
            <a:endParaRPr lang="it-IT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3568" y="1484784"/>
            <a:ext cx="7488832" cy="4347845"/>
          </a:xfrm>
          <a:ln w="76200">
            <a:solidFill>
              <a:srgbClr val="FF0000"/>
            </a:solidFill>
          </a:ln>
        </p:spPr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ClrTx/>
              <a:buFont typeface="Wingdings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Si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attribuisce un punteggio di 1 a ogni risposta corretta per le domande a scelta multipla semplice e per quelle a risposta aperta univoca. </a:t>
            </a:r>
            <a:endParaRPr lang="it-IT" dirty="0" smtClean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ClrTx/>
              <a:buFont typeface="Wingdings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Per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le domande  a  scelta  multipla  complessa  e  per  quelle  a  risposta  aperta  articolata  i  criteri  di assegnazione del punteggio possono prevedere un punteggio parziale, accanto al punteggio pieno. </a:t>
            </a:r>
            <a:endParaRPr lang="it-IT" dirty="0" smtClean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ClrTx/>
              <a:buFont typeface="Wingdings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In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nessun caso vengono penalizzate, togliendo punti, le risposte errate.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7980-32CD-42EA-A905-2F636CB6AE5B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20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547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 smtClean="0">
                <a:solidFill>
                  <a:schemeClr val="tx1"/>
                </a:solidFill>
                <a:latin typeface="Arial"/>
                <a:cs typeface="Arial"/>
              </a:rPr>
              <a:t>GLI ASPETTI</a:t>
            </a:r>
            <a:endParaRPr lang="it-IT" sz="3600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ln w="76200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800" dirty="0" smtClean="0">
                <a:solidFill>
                  <a:schemeClr val="tx1"/>
                </a:solidFill>
                <a:latin typeface="Arial"/>
                <a:cs typeface="Arial"/>
              </a:rPr>
              <a:t>Gli aspetti sono le abilità cognitive che i lettori utilizzano nella lettura. </a:t>
            </a:r>
          </a:p>
          <a:p>
            <a:pPr marL="0" indent="0">
              <a:buNone/>
            </a:pPr>
            <a:r>
              <a:rPr lang="it-IT" sz="2800" dirty="0" smtClean="0">
                <a:solidFill>
                  <a:schemeClr val="tx1"/>
                </a:solidFill>
                <a:latin typeface="Arial"/>
                <a:cs typeface="Arial"/>
              </a:rPr>
              <a:t>Questi aspetti definiscono il costrutto di lettura e sono le fondamenta sulle quali gli autori costruiscono i diversi compiti che formeranno le prove.</a:t>
            </a:r>
            <a:endParaRPr lang="it-IT" sz="28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>
              <a:buNone/>
            </a:pPr>
            <a:r>
              <a:rPr lang="it-IT" sz="2800" dirty="0" smtClean="0">
                <a:solidFill>
                  <a:schemeClr val="tx1"/>
                </a:solidFill>
                <a:latin typeface="Arial"/>
                <a:cs typeface="Arial"/>
              </a:rPr>
              <a:t>Gli aspetti considerati nella prova Invalsi sono sette 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E1BD-52AA-4CF0-9DFF-77FA2F9C3F10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21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615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013401" cy="1699890"/>
          </a:xfrm>
        </p:spPr>
        <p:txBody>
          <a:bodyPr>
            <a:no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it-IT" sz="2000" b="1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PARTE PRIMA- </a:t>
            </a:r>
            <a:r>
              <a:rPr lang="it-IT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COMPRENSIONE </a:t>
            </a:r>
            <a:r>
              <a:rPr lang="it-IT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DEL TESTO</a:t>
            </a:r>
            <a:br>
              <a:rPr lang="it-IT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it-IT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COMPETENZA </a:t>
            </a:r>
            <a:r>
              <a:rPr lang="it-IT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L2-LEGGERE, COMPRENDERE </a:t>
            </a:r>
            <a:r>
              <a:rPr lang="it-IT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ED INTERPRETARE TESTI SCRITTI DI VARIO </a:t>
            </a:r>
            <a:r>
              <a:rPr lang="it-IT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TIPO</a:t>
            </a:r>
            <a:endParaRPr lang="it-IT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2276873"/>
            <a:ext cx="8280920" cy="4248472"/>
          </a:xfrm>
          <a:ln w="76200">
            <a:solidFill>
              <a:srgbClr val="FF0000"/>
            </a:solidFill>
          </a:ln>
        </p:spPr>
        <p:txBody>
          <a:bodyPr>
            <a:normAutofit fontScale="92500" lnSpcReduction="20000"/>
          </a:bodyPr>
          <a:lstStyle/>
          <a:p>
            <a:pPr marL="109728" indent="0" algn="just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r>
              <a:rPr lang="it-IT" sz="27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Aspetto 1</a:t>
            </a:r>
            <a:r>
              <a:rPr lang="it-IT" sz="27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Comprendere il significato, letterale e figurato, di parole ed espressioni e riconoscere le relazioni tra parole.  </a:t>
            </a:r>
          </a:p>
          <a:p>
            <a:pPr marL="109728" indent="0" algn="just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r>
              <a:rPr lang="it-IT" sz="27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Aspetto 2</a:t>
            </a:r>
            <a:r>
              <a:rPr lang="it-IT" sz="27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Individuare informazioni date esplicitamente nel testo. </a:t>
            </a:r>
          </a:p>
          <a:p>
            <a:pPr marL="109728" indent="0" algn="just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r>
              <a:rPr lang="it-IT" sz="27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Aspetto 3</a:t>
            </a:r>
            <a:r>
              <a:rPr lang="it-IT" sz="27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Fare un’inferenza diretta, ricavando un’informazione implicita da una o più informazioni date nel testo e/o tratte dall’enciclopedia personale del lettore. </a:t>
            </a:r>
          </a:p>
          <a:p>
            <a:pPr marL="109728" indent="0" algn="just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r>
              <a:rPr lang="it-IT" sz="27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Aspetto 4</a:t>
            </a:r>
            <a:r>
              <a:rPr lang="it-IT" sz="27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Cogliere le relazioni di coesione e di coerenza testuale (organizzazione logica entro e oltre la frase). 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5EEEE-6B85-418D-B435-6E57565A5F31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22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588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179512" y="1268760"/>
            <a:ext cx="8424936" cy="4862870"/>
          </a:xfrm>
          <a:prstGeom prst="rect">
            <a:avLst/>
          </a:prstGeom>
          <a:ln w="762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109728" lvl="0" algn="just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it-IT" sz="2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Aspetto 5a</a:t>
            </a:r>
            <a:r>
              <a:rPr lang="it-IT" sz="2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Ricostruire il significato di una parte più o meno estesa del testo, integrando più informazioni e concetti, anche formulando inferenze complesse. </a:t>
            </a:r>
          </a:p>
          <a:p>
            <a:pPr marL="109728" lvl="0" algn="just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it-IT" sz="2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Aspetto 5b</a:t>
            </a:r>
            <a:r>
              <a:rPr lang="it-IT" sz="2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Ricostruire il significato globale del testo, integrando più informazioni e concetti, anche formulando inferenze complesse. </a:t>
            </a:r>
          </a:p>
          <a:p>
            <a:pPr marL="109728" lvl="0" algn="just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it-IT" sz="2500" b="1" dirty="0">
                <a:latin typeface="Arial" pitchFamily="34" charset="0"/>
                <a:cs typeface="Arial" pitchFamily="34" charset="0"/>
              </a:rPr>
              <a:t>Aspetto 6</a:t>
            </a:r>
            <a:r>
              <a:rPr lang="it-IT" sz="2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Sviluppare un’interpretazione del  testo, a partire dal suo contenuto e/ o dalla sua forma, andando al di là di una comprensione letterale. </a:t>
            </a:r>
          </a:p>
          <a:p>
            <a:pPr marL="109728" lvl="0" algn="just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it-IT" sz="2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Aspetto 7</a:t>
            </a:r>
            <a:r>
              <a:rPr lang="it-IT" sz="2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Riflettere sul testo e valutarne il contenuto e/o la forma alla luce delle conoscenze ed esperienze personali. 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5EDB-338F-4B34-B518-3A390C8BA7BC}" type="datetime1">
              <a:rPr lang="it-IT" smtClean="0"/>
              <a:t>25/02/2016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23</a:t>
            </a:fld>
            <a:endParaRPr lang="it-IT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-30765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718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192688" cy="1656184"/>
          </a:xfrm>
        </p:spPr>
        <p:txBody>
          <a:bodyPr>
            <a:noAutofit/>
          </a:bodyPr>
          <a:lstStyle/>
          <a:p>
            <a:pPr algn="l"/>
            <a:r>
              <a:rPr lang="it-IT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GRAMMATICA-COMPETENZA </a:t>
            </a:r>
            <a:r>
              <a:rPr lang="it-IT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L1-PADRONEGGIARE GLI STRUMENTI ESPRESSIVI ED ARGOMENTATIVI INDISPENSABILI PER GESTIRE L’INTERAZIONE COMUNICATIVA VERBALE IN VARI CONTESTI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3568" y="2420888"/>
            <a:ext cx="8003232" cy="3705275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marL="109728" lvl="0" indent="0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r>
              <a:rPr lang="it-IT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Ambito 1: ortografia </a:t>
            </a:r>
          </a:p>
          <a:p>
            <a:pPr marL="109728" lvl="0" indent="0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r>
              <a:rPr lang="it-IT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Ambito 2: morfosintassi  </a:t>
            </a:r>
          </a:p>
          <a:p>
            <a:pPr marL="109728" lvl="0" indent="0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r>
              <a:rPr lang="it-IT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Ambito 3: formazione delle parole </a:t>
            </a:r>
          </a:p>
          <a:p>
            <a:pPr marL="109728" lvl="0" indent="0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r>
              <a:rPr lang="it-IT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Ambito 4: lessico e semantica </a:t>
            </a:r>
          </a:p>
          <a:p>
            <a:pPr marL="109728" lvl="0" indent="0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r>
              <a:rPr lang="it-IT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Ambito 6: testualità 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A8616-6C7B-4453-ABB5-EB17378605C5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24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325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/>
          </a:bodyPr>
          <a:lstStyle/>
          <a:p>
            <a:r>
              <a:rPr lang="it-IT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ESEMPIO DOMANDA TESTO A</a:t>
            </a:r>
            <a:endParaRPr lang="it-IT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3150673"/>
              </p:ext>
            </p:extLst>
          </p:nvPr>
        </p:nvGraphicFramePr>
        <p:xfrm>
          <a:off x="486876" y="3429000"/>
          <a:ext cx="8137972" cy="158417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576736"/>
                <a:gridCol w="2339772"/>
                <a:gridCol w="2221464"/>
              </a:tblGrid>
              <a:tr h="1584176">
                <a:tc>
                  <a:txBody>
                    <a:bodyPr/>
                    <a:lstStyle/>
                    <a:p>
                      <a:pPr marL="6477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A4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       </a:t>
                      </a:r>
                      <a:r>
                        <a:rPr lang="en-US" sz="800" spc="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Con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q</a:t>
                      </a:r>
                      <a:r>
                        <a:rPr lang="en-US" sz="800" b="1" spc="5" dirty="0">
                          <a:effectLst/>
                          <a:latin typeface="Calibri"/>
                          <a:ea typeface="Calibri"/>
                        </a:rPr>
                        <a:t>u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ale</a:t>
                      </a:r>
                      <a:r>
                        <a:rPr lang="en-US" sz="800" b="1" spc="-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tra</a:t>
                      </a:r>
                      <a:r>
                        <a:rPr lang="en-US" sz="800" b="1" spc="-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p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r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b="1" spc="-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b="1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espress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one</a:t>
                      </a:r>
                      <a:r>
                        <a:rPr lang="en-US" sz="800" b="1" spc="-5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si</a:t>
                      </a:r>
                      <a:r>
                        <a:rPr lang="en-US" sz="800" b="1" spc="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potre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b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be</a:t>
                      </a:r>
                      <a:r>
                        <a:rPr lang="en-US" sz="800" b="1" spc="-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so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tituire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14985"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“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decenza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”</a:t>
                      </a:r>
                      <a:r>
                        <a:rPr lang="en-US" sz="800" b="1" spc="-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al</a:t>
                      </a:r>
                      <a:r>
                        <a:rPr lang="en-US" sz="800" b="1" spc="10" dirty="0" err="1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b="1" spc="-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ri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g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5?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A.      </a:t>
                      </a:r>
                      <a:r>
                        <a:rPr lang="en-US" sz="800" spc="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3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Buona</a:t>
                      </a:r>
                      <a:r>
                        <a:rPr lang="en-US" sz="800" spc="-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educazione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spcAft>
                          <a:spcPts val="0"/>
                        </a:spcAft>
                      </a:pP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B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      </a:t>
                      </a:r>
                      <a:r>
                        <a:rPr lang="en-US" sz="800" spc="7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3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Gentilezza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spcAft>
                          <a:spcPts val="0"/>
                        </a:spcAft>
                      </a:pP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C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      </a:t>
                      </a:r>
                      <a:r>
                        <a:rPr lang="en-US" sz="800" spc="8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3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Dignità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D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     </a:t>
                      </a:r>
                      <a:r>
                        <a:rPr lang="en-US" sz="800" spc="2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3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Giusta</a:t>
                      </a:r>
                      <a:r>
                        <a:rPr lang="en-US" sz="800" spc="-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misu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r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135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Tipo</a:t>
                      </a:r>
                      <a:r>
                        <a:rPr lang="en-US" sz="800" b="1" spc="-2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b="1" spc="-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te</a:t>
                      </a:r>
                      <a:r>
                        <a:rPr lang="en-US" sz="800" b="1" spc="5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 spc="-5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:</a:t>
                      </a:r>
                      <a:r>
                        <a:rPr lang="en-US" sz="800" spc="-1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breve</a:t>
                      </a:r>
                      <a:r>
                        <a:rPr lang="en-US" sz="800" spc="-3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saggio</a:t>
                      </a:r>
                      <a:r>
                        <a:rPr lang="en-US" sz="800" spc="-2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spc="-1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cost</a:t>
                      </a:r>
                      <a:r>
                        <a:rPr lang="en-US" sz="800" spc="5">
                          <a:effectLst/>
                          <a:latin typeface="Calibri"/>
                          <a:ea typeface="Calibri"/>
                        </a:rPr>
                        <a:t>u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me</a:t>
                      </a:r>
                      <a:endParaRPr lang="it-IT" sz="8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64135" marR="46990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Tipo</a:t>
                      </a:r>
                      <a:r>
                        <a:rPr lang="en-US" sz="800" b="1" spc="-2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b="1" spc="-1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tem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:</a:t>
                      </a:r>
                      <a:r>
                        <a:rPr lang="en-US" sz="800" spc="-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domanda</a:t>
                      </a:r>
                      <a:r>
                        <a:rPr lang="en-US" sz="800" spc="-4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spc="-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10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celta</a:t>
                      </a:r>
                      <a:r>
                        <a:rPr lang="en-US" sz="800" spc="-1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mu</a:t>
                      </a:r>
                      <a:r>
                        <a:rPr lang="en-US" sz="800" spc="5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tipla </a:t>
                      </a: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Aspetto</a:t>
                      </a:r>
                      <a:r>
                        <a:rPr lang="en-US" sz="800" b="1" spc="-4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1: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Comprendere</a:t>
                      </a:r>
                      <a:r>
                        <a:rPr lang="en-US" sz="800" spc="-6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il</a:t>
                      </a:r>
                      <a:r>
                        <a:rPr lang="en-US" sz="800" spc="1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significato,</a:t>
                      </a:r>
                      <a:r>
                        <a:rPr lang="en-US" sz="800" spc="-5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spc="5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tterale e</a:t>
                      </a:r>
                      <a:r>
                        <a:rPr lang="en-US" sz="800" spc="-1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figurato,</a:t>
                      </a:r>
                      <a:r>
                        <a:rPr lang="en-US" sz="800" spc="-3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spc="-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parole</a:t>
                      </a:r>
                      <a:r>
                        <a:rPr lang="en-US" sz="800" spc="-3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ed</a:t>
                      </a:r>
                      <a:r>
                        <a:rPr lang="en-US" sz="800" spc="-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espressioni</a:t>
                      </a:r>
                      <a:r>
                        <a:rPr lang="en-US" sz="800" spc="-5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e riconoscere</a:t>
                      </a:r>
                      <a:r>
                        <a:rPr lang="en-US" sz="800" spc="-5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spc="-1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relazioni</a:t>
                      </a:r>
                      <a:r>
                        <a:rPr lang="en-US" sz="800" spc="-3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tra</a:t>
                      </a:r>
                      <a:r>
                        <a:rPr lang="en-US" sz="800" spc="-1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parole.</a:t>
                      </a:r>
                      <a:endParaRPr lang="it-IT" sz="8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64135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Rispo</a:t>
                      </a:r>
                      <a:r>
                        <a:rPr lang="en-US" sz="800" b="1" spc="5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ta</a:t>
                      </a:r>
                      <a:r>
                        <a:rPr lang="en-US" sz="800" b="1" spc="-4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>
                          <a:effectLst/>
                          <a:latin typeface="Calibri"/>
                          <a:ea typeface="Calibri"/>
                        </a:rPr>
                        <a:t>c</a:t>
                      </a: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b="1" spc="5">
                          <a:effectLst/>
                          <a:latin typeface="Calibri"/>
                          <a:ea typeface="Calibri"/>
                        </a:rPr>
                        <a:t>rr</a:t>
                      </a: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et</a:t>
                      </a:r>
                      <a:r>
                        <a:rPr lang="en-US" sz="800" b="1" spc="5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:</a:t>
                      </a:r>
                      <a:r>
                        <a:rPr lang="en-US" sz="800" spc="-3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A</a:t>
                      </a:r>
                      <a:endParaRPr lang="it-IT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marR="45085"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La   </a:t>
                      </a:r>
                      <a:r>
                        <a:rPr lang="en-US" sz="800" spc="18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doman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d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  </a:t>
                      </a:r>
                      <a:r>
                        <a:rPr lang="en-US" sz="800" spc="15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sollecita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  </a:t>
                      </a:r>
                      <a:r>
                        <a:rPr lang="en-US" sz="800" spc="16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la   </a:t>
                      </a:r>
                      <a:r>
                        <a:rPr lang="en-US" sz="800" spc="18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competenza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64770" marR="40005" algn="just"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semantic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‐lessicale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del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spc="7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stude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n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</a:t>
                      </a:r>
                      <a:r>
                        <a:rPr lang="en-US" sz="800" spc="5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Si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richiede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di</a:t>
                      </a:r>
                      <a:r>
                        <a:rPr lang="en-US" sz="800" spc="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trovare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non</a:t>
                      </a:r>
                      <a:r>
                        <a:rPr lang="en-US" sz="800" spc="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una</a:t>
                      </a:r>
                      <a:r>
                        <a:rPr lang="en-US" sz="800" spc="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semplice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sostituzione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di</a:t>
                      </a:r>
                      <a:r>
                        <a:rPr lang="en-US" sz="800" spc="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parola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,</a:t>
                      </a:r>
                      <a:r>
                        <a:rPr lang="en-US" sz="800" spc="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ma,</a:t>
                      </a:r>
                      <a:r>
                        <a:rPr lang="en-US" sz="800" spc="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interrogando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testo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spc="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cotes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,</a:t>
                      </a:r>
                      <a:r>
                        <a:rPr lang="en-US" sz="800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la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parola</a:t>
                      </a:r>
                      <a:r>
                        <a:rPr lang="en-US" sz="800" spc="-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spc="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l’espressione</a:t>
                      </a:r>
                      <a:r>
                        <a:rPr lang="en-US" sz="800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h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restituisca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10" dirty="0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spc="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termine</a:t>
                      </a:r>
                      <a:r>
                        <a:rPr lang="en-US" sz="800" spc="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da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to</a:t>
                      </a:r>
                      <a:r>
                        <a:rPr lang="en-US" sz="800" spc="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il</a:t>
                      </a:r>
                      <a:r>
                        <a:rPr lang="en-US" sz="800" spc="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significato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coerente</a:t>
                      </a:r>
                      <a:r>
                        <a:rPr lang="en-US" sz="800" spc="-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col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senso</a:t>
                      </a:r>
                      <a:r>
                        <a:rPr lang="en-US" sz="800" spc="-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del</a:t>
                      </a:r>
                      <a:r>
                        <a:rPr lang="en-US" sz="800" spc="-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testo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ttangolo 2"/>
          <p:cNvSpPr/>
          <p:nvPr/>
        </p:nvSpPr>
        <p:spPr>
          <a:xfrm>
            <a:off x="827584" y="1844824"/>
            <a:ext cx="3168352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0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«…I </a:t>
            </a:r>
            <a:r>
              <a:rPr lang="it-IT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bambini d’allora, conquistati una tastiera e un indirizzo email, ritengono che la</a:t>
            </a:r>
          </a:p>
          <a:p>
            <a:r>
              <a:rPr lang="it-IT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velocità e la quantità siano così importanti da dover sacrificare tutto. Anche la decenza e la</a:t>
            </a:r>
          </a:p>
          <a:p>
            <a:r>
              <a:rPr lang="en-GB" sz="105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chiarezza</a:t>
            </a:r>
            <a:r>
              <a:rPr lang="en-GB" sz="10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…”</a:t>
            </a:r>
            <a:endParaRPr lang="en-GB" sz="10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475656" y="5229200"/>
            <a:ext cx="1512168" cy="2154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it-IT" sz="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Errore più comune</a:t>
            </a:r>
          </a:p>
        </p:txBody>
      </p:sp>
      <p:cxnSp>
        <p:nvCxnSpPr>
          <p:cNvPr id="9" name="Connettore 2 8"/>
          <p:cNvCxnSpPr/>
          <p:nvPr/>
        </p:nvCxnSpPr>
        <p:spPr>
          <a:xfrm flipH="1" flipV="1">
            <a:off x="1331640" y="4293096"/>
            <a:ext cx="288032" cy="9361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42F1-1F38-4809-BC12-39559BCCFEC6}" type="datetime1">
              <a:rPr lang="it-IT" smtClean="0"/>
              <a:t>25/02/2016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25</a:t>
            </a:fld>
            <a:endParaRPr lang="it-IT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108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/>
          <a:lstStyle/>
          <a:p>
            <a:r>
              <a:rPr lang="it-IT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ESEMPIO DOMANDA TESTO A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2184750"/>
              </p:ext>
            </p:extLst>
          </p:nvPr>
        </p:nvGraphicFramePr>
        <p:xfrm>
          <a:off x="631426" y="4221088"/>
          <a:ext cx="7848872" cy="201622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449672"/>
                <a:gridCol w="2256653"/>
                <a:gridCol w="2142547"/>
              </a:tblGrid>
              <a:tr h="2016224">
                <a:tc>
                  <a:txBody>
                    <a:bodyPr/>
                    <a:lstStyle/>
                    <a:p>
                      <a:pPr marL="41910" marR="424180"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A5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       </a:t>
                      </a:r>
                      <a:r>
                        <a:rPr lang="en-US" sz="800" spc="9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Secondo</a:t>
                      </a:r>
                      <a:r>
                        <a:rPr lang="en-US" sz="800" b="1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l’autore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,</a:t>
                      </a:r>
                      <a:r>
                        <a:rPr lang="en-US" sz="800" b="1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b="1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m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an</a:t>
                      </a:r>
                      <a:r>
                        <a:rPr lang="en-US" sz="800" b="1" spc="10" dirty="0" err="1">
                          <a:effectLst/>
                          <a:latin typeface="Calibri"/>
                          <a:ea typeface="Calibri"/>
                        </a:rPr>
                        <a:t>c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b="1" spc="-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ri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ettu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r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b="1" spc="-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delle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email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è</a:t>
                      </a:r>
                      <a:r>
                        <a:rPr lang="en-US" sz="800" b="1" spc="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grave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sop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r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u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b="1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p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rc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hé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A.      </a:t>
                      </a:r>
                      <a:r>
                        <a:rPr lang="en-US" sz="800" spc="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3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rende</a:t>
                      </a:r>
                      <a:r>
                        <a:rPr lang="en-US" sz="800" spc="-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messaggio</a:t>
                      </a:r>
                      <a:r>
                        <a:rPr lang="en-US" sz="800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incomprensibile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spcAft>
                          <a:spcPts val="0"/>
                        </a:spcAft>
                      </a:pP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B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      </a:t>
                      </a:r>
                      <a:r>
                        <a:rPr lang="en-US" sz="800" spc="7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3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manifesta</a:t>
                      </a:r>
                      <a:r>
                        <a:rPr lang="en-US" sz="800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lo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scarso</a:t>
                      </a:r>
                      <a:r>
                        <a:rPr lang="en-US" sz="800" spc="-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rispetto</a:t>
                      </a:r>
                      <a:r>
                        <a:rPr lang="en-US" sz="800" spc="-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chi</a:t>
                      </a:r>
                      <a:r>
                        <a:rPr lang="en-US" sz="800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10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crive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C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      </a:t>
                      </a:r>
                      <a:r>
                        <a:rPr lang="en-US" sz="800" spc="8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3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impedi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ce</a:t>
                      </a:r>
                      <a:r>
                        <a:rPr lang="en-US" sz="800" spc="-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agl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adolescenti</a:t>
                      </a:r>
                      <a:r>
                        <a:rPr lang="en-US" sz="800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trovarsi</a:t>
                      </a:r>
                      <a:r>
                        <a:rPr lang="en-US" sz="800" spc="-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la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ragazza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spcAft>
                          <a:spcPts val="0"/>
                        </a:spcAft>
                      </a:pP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D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     </a:t>
                      </a:r>
                      <a:r>
                        <a:rPr lang="en-US" sz="800" spc="2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3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riempie</a:t>
                      </a:r>
                      <a:r>
                        <a:rPr lang="en-US" sz="800" spc="-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il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cy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b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erspazio</a:t>
                      </a:r>
                      <a:r>
                        <a:rPr lang="en-US" sz="800" spc="-5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sc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hifez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z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135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Tipo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b="1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te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 spc="-5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: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breve</a:t>
                      </a:r>
                      <a:r>
                        <a:rPr lang="en-US" sz="800" spc="-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saggio</a:t>
                      </a:r>
                      <a:r>
                        <a:rPr lang="en-US" sz="800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cost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u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me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64135" marR="245745"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Tipo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b="1" spc="-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tem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: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domanda</a:t>
                      </a:r>
                      <a:r>
                        <a:rPr lang="en-US" sz="800" spc="-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10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celta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mu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tipla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Aspetto</a:t>
                      </a:r>
                      <a:r>
                        <a:rPr lang="en-US" sz="800" b="1" spc="-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>
                          <a:effectLst/>
                          <a:latin typeface="Calibri"/>
                          <a:ea typeface="Calibri"/>
                        </a:rPr>
                        <a:t>5b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:</a:t>
                      </a:r>
                      <a:r>
                        <a:rPr lang="en-US" sz="800" b="1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Ricostruire</a:t>
                      </a:r>
                      <a:r>
                        <a:rPr lang="en-US" sz="800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il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significato</a:t>
                      </a:r>
                      <a:r>
                        <a:rPr lang="en-US" sz="800" spc="-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g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obale del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tes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,</a:t>
                      </a:r>
                      <a:r>
                        <a:rPr lang="en-US" sz="800" spc="-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integrando</a:t>
                      </a:r>
                      <a:r>
                        <a:rPr lang="en-US" sz="800" spc="-5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p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ù</a:t>
                      </a:r>
                      <a:r>
                        <a:rPr lang="en-US" sz="800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n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for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m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zi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ni</a:t>
                      </a:r>
                      <a:r>
                        <a:rPr lang="en-US" sz="800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e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conc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tti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,</a:t>
                      </a:r>
                      <a:r>
                        <a:rPr lang="en-US" sz="800" spc="-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anch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spc="-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for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mul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and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spc="-5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inferenze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complesse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64135"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Rispo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ta</a:t>
                      </a:r>
                      <a:r>
                        <a:rPr lang="en-US" sz="800" b="1" spc="-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c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rr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et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:</a:t>
                      </a:r>
                      <a:r>
                        <a:rPr lang="en-US" sz="800" spc="-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B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marR="45085"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La</a:t>
                      </a:r>
                      <a:r>
                        <a:rPr lang="en-US" sz="800" spc="2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domanda</a:t>
                      </a:r>
                      <a:r>
                        <a:rPr lang="en-US" sz="800" spc="2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richiede</a:t>
                      </a:r>
                      <a:r>
                        <a:rPr lang="en-US" sz="800" spc="2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un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spc="2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rilettura</a:t>
                      </a:r>
                      <a:r>
                        <a:rPr lang="en-US" sz="800" spc="2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attenta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64770" marR="39370" algn="just">
                        <a:spcAft>
                          <a:spcPts val="0"/>
                        </a:spcAft>
                        <a:tabLst>
                          <a:tab pos="381000" algn="l"/>
                        </a:tabLst>
                      </a:pP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del	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te</a:t>
                      </a:r>
                      <a:r>
                        <a:rPr lang="en-US" sz="800" spc="10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  </a:t>
                      </a:r>
                      <a:r>
                        <a:rPr lang="en-US" sz="800" spc="16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per   </a:t>
                      </a:r>
                      <a:r>
                        <a:rPr lang="en-US" sz="800" spc="16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coglie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r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ne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  </a:t>
                      </a:r>
                      <a:r>
                        <a:rPr lang="en-US" sz="800" spc="1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il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  </a:t>
                      </a:r>
                      <a:r>
                        <a:rPr lang="en-US" sz="800" spc="17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sen</a:t>
                      </a:r>
                      <a:r>
                        <a:rPr lang="en-US" sz="800" spc="10" dirty="0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o   </a:t>
                      </a:r>
                      <a:r>
                        <a:rPr lang="en-US" sz="800" spc="15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e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richiamarne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lo</a:t>
                      </a:r>
                      <a:r>
                        <a:rPr lang="en-US" sz="800" spc="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scopo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</a:t>
                      </a:r>
                      <a:r>
                        <a:rPr lang="en-US" sz="800" spc="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Due</a:t>
                      </a:r>
                      <a:r>
                        <a:rPr lang="en-US" sz="800" spc="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it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m</a:t>
                      </a:r>
                      <a:r>
                        <a:rPr lang="en-US" sz="800" spc="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risultano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facilmente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vitabili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; la</a:t>
                      </a:r>
                      <a:r>
                        <a:rPr lang="en-US" sz="800" spc="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difficoltà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risiede</a:t>
                      </a:r>
                      <a:r>
                        <a:rPr lang="en-US" sz="800" spc="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in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particolare</a:t>
                      </a:r>
                      <a:r>
                        <a:rPr lang="en-US" sz="800" spc="-5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nella</a:t>
                      </a:r>
                      <a:r>
                        <a:rPr lang="en-US" sz="800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scelta</a:t>
                      </a:r>
                      <a:r>
                        <a:rPr lang="en-US" sz="800" spc="-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tra</a:t>
                      </a:r>
                      <a:r>
                        <a:rPr lang="en-US" sz="800" spc="-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e 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B.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ttangolo 2"/>
          <p:cNvSpPr/>
          <p:nvPr/>
        </p:nvSpPr>
        <p:spPr>
          <a:xfrm>
            <a:off x="827584" y="1772816"/>
            <a:ext cx="5472726" cy="13681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9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«…Praline</a:t>
            </a:r>
            <a:r>
              <a:rPr lang="it-IT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Un modo per addolcire l’autore? Una nuova consuetudine nel lavoro editoriale?</a:t>
            </a:r>
          </a:p>
          <a:p>
            <a:r>
              <a:rPr lang="it-IT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Ovviamente no: Carlo voleva </a:t>
            </a:r>
            <a:r>
              <a:rPr lang="it-IT" sz="9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parlarne</a:t>
            </a:r>
            <a:r>
              <a:rPr lang="it-IT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Ha scritto </a:t>
            </a:r>
            <a:r>
              <a:rPr lang="it-IT" sz="9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praline </a:t>
            </a:r>
            <a:r>
              <a:rPr lang="it-IT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il correttore automatico, che non</a:t>
            </a:r>
          </a:p>
          <a:p>
            <a:r>
              <a:rPr lang="it-IT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distingue tra editoria e pasticceria, ha dato via libera.</a:t>
            </a:r>
          </a:p>
          <a:p>
            <a:r>
              <a:rPr lang="it-IT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piccolo errore come questo va perdonato. Due errori possono dipendere </a:t>
            </a:r>
            <a:r>
              <a:rPr lang="it-IT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dalla fretta</a:t>
            </a:r>
            <a:r>
              <a:rPr lang="it-IT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tre da un momento particolare (amori difficili, cattiva digestione). Cinque errori in </a:t>
            </a:r>
            <a:r>
              <a:rPr lang="it-IT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email</a:t>
            </a:r>
            <a:r>
              <a:rPr lang="it-IT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invece, sono prova di menefreghismo. È come presentarsi in pubblico coi </a:t>
            </a:r>
            <a:r>
              <a:rPr lang="it-IT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calzini </a:t>
            </a:r>
            <a:r>
              <a:rPr lang="en-GB" sz="9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bucati</a:t>
            </a:r>
            <a:r>
              <a:rPr lang="en-GB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…”</a:t>
            </a:r>
            <a:endParaRPr lang="en-GB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475656" y="3645024"/>
            <a:ext cx="1296144" cy="2154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it-IT" sz="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Errore più comune</a:t>
            </a:r>
          </a:p>
        </p:txBody>
      </p:sp>
      <p:cxnSp>
        <p:nvCxnSpPr>
          <p:cNvPr id="6" name="Connettore 2 5"/>
          <p:cNvCxnSpPr>
            <a:stCxn id="4" idx="1"/>
          </p:cNvCxnSpPr>
          <p:nvPr/>
        </p:nvCxnSpPr>
        <p:spPr>
          <a:xfrm flipH="1">
            <a:off x="1187624" y="3752746"/>
            <a:ext cx="288032" cy="9003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03653-3345-4E53-B8BF-023A7F028CAD}" type="datetime1">
              <a:rPr lang="it-IT" smtClean="0"/>
              <a:t>25/02/2016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26</a:t>
            </a:fld>
            <a:endParaRPr lang="it-IT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159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/>
          <a:lstStyle/>
          <a:p>
            <a:r>
              <a:rPr lang="it-IT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ESEMPIO DOMANDA TESTO A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3110671"/>
              </p:ext>
            </p:extLst>
          </p:nvPr>
        </p:nvGraphicFramePr>
        <p:xfrm>
          <a:off x="631426" y="4221088"/>
          <a:ext cx="7848872" cy="201622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449672"/>
                <a:gridCol w="2256653"/>
                <a:gridCol w="2142547"/>
              </a:tblGrid>
              <a:tr h="2016224">
                <a:tc>
                  <a:txBody>
                    <a:bodyPr/>
                    <a:lstStyle/>
                    <a:p>
                      <a:pPr marL="41910" marR="424180"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A5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       </a:t>
                      </a:r>
                      <a:r>
                        <a:rPr lang="en-US" sz="800" spc="9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Secondo</a:t>
                      </a:r>
                      <a:r>
                        <a:rPr lang="en-US" sz="800" b="1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l’autore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,</a:t>
                      </a:r>
                      <a:r>
                        <a:rPr lang="en-US" sz="800" b="1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b="1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m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an</a:t>
                      </a:r>
                      <a:r>
                        <a:rPr lang="en-US" sz="800" b="1" spc="10" dirty="0" err="1">
                          <a:effectLst/>
                          <a:latin typeface="Calibri"/>
                          <a:ea typeface="Calibri"/>
                        </a:rPr>
                        <a:t>c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b="1" spc="-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ri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ettu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r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b="1" spc="-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delle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email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è</a:t>
                      </a:r>
                      <a:r>
                        <a:rPr lang="en-US" sz="800" b="1" spc="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grave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sop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r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u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b="1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p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rc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hé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A.      </a:t>
                      </a:r>
                      <a:r>
                        <a:rPr lang="en-US" sz="800" spc="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3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rende</a:t>
                      </a:r>
                      <a:r>
                        <a:rPr lang="en-US" sz="800" spc="-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messaggio</a:t>
                      </a:r>
                      <a:r>
                        <a:rPr lang="en-US" sz="800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incomprensibile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spcAft>
                          <a:spcPts val="0"/>
                        </a:spcAft>
                      </a:pP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B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      </a:t>
                      </a:r>
                      <a:r>
                        <a:rPr lang="en-US" sz="800" spc="7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3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manifesta</a:t>
                      </a:r>
                      <a:r>
                        <a:rPr lang="en-US" sz="800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lo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scarso</a:t>
                      </a:r>
                      <a:r>
                        <a:rPr lang="en-US" sz="800" spc="-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rispetto</a:t>
                      </a:r>
                      <a:r>
                        <a:rPr lang="en-US" sz="800" spc="-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chi</a:t>
                      </a:r>
                      <a:r>
                        <a:rPr lang="en-US" sz="800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10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crive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C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      </a:t>
                      </a:r>
                      <a:r>
                        <a:rPr lang="en-US" sz="800" spc="8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3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impedi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ce</a:t>
                      </a:r>
                      <a:r>
                        <a:rPr lang="en-US" sz="800" spc="-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agl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adolescenti</a:t>
                      </a:r>
                      <a:r>
                        <a:rPr lang="en-US" sz="800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trovarsi</a:t>
                      </a:r>
                      <a:r>
                        <a:rPr lang="en-US" sz="800" spc="-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la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ragazza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spcAft>
                          <a:spcPts val="0"/>
                        </a:spcAft>
                      </a:pP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D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     </a:t>
                      </a:r>
                      <a:r>
                        <a:rPr lang="en-US" sz="800" spc="2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3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riempie</a:t>
                      </a:r>
                      <a:r>
                        <a:rPr lang="en-US" sz="800" spc="-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il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cy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b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erspazio</a:t>
                      </a:r>
                      <a:r>
                        <a:rPr lang="en-US" sz="800" spc="-5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sc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hifez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z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135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Tipo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b="1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te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 spc="-5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: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breve</a:t>
                      </a:r>
                      <a:r>
                        <a:rPr lang="en-US" sz="800" spc="-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saggio</a:t>
                      </a:r>
                      <a:r>
                        <a:rPr lang="en-US" sz="800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cost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u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me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64135" marR="245745"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Tipo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b="1" spc="-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tem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: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domanda</a:t>
                      </a:r>
                      <a:r>
                        <a:rPr lang="en-US" sz="800" spc="-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10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celta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mu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tipla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Aspetto</a:t>
                      </a:r>
                      <a:r>
                        <a:rPr lang="en-US" sz="800" b="1" spc="-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>
                          <a:effectLst/>
                          <a:latin typeface="Calibri"/>
                          <a:ea typeface="Calibri"/>
                        </a:rPr>
                        <a:t>5b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:</a:t>
                      </a:r>
                      <a:r>
                        <a:rPr lang="en-US" sz="800" b="1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Ricostruire</a:t>
                      </a:r>
                      <a:r>
                        <a:rPr lang="en-US" sz="800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il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significato</a:t>
                      </a:r>
                      <a:r>
                        <a:rPr lang="en-US" sz="800" spc="-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g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obale del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tes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,</a:t>
                      </a:r>
                      <a:r>
                        <a:rPr lang="en-US" sz="800" spc="-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integrando</a:t>
                      </a:r>
                      <a:r>
                        <a:rPr lang="en-US" sz="800" spc="-5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p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ù</a:t>
                      </a:r>
                      <a:r>
                        <a:rPr lang="en-US" sz="800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n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for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m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zi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ni</a:t>
                      </a:r>
                      <a:r>
                        <a:rPr lang="en-US" sz="800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e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conc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tti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,</a:t>
                      </a:r>
                      <a:r>
                        <a:rPr lang="en-US" sz="800" spc="-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anch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spc="-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for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mul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and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spc="-5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inferenze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complesse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64135"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Rispo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ta</a:t>
                      </a:r>
                      <a:r>
                        <a:rPr lang="en-US" sz="800" b="1" spc="-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c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rr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et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:</a:t>
                      </a:r>
                      <a:r>
                        <a:rPr lang="en-US" sz="800" spc="-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B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marR="45085"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La</a:t>
                      </a:r>
                      <a:r>
                        <a:rPr lang="en-US" sz="800" spc="2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domanda</a:t>
                      </a:r>
                      <a:r>
                        <a:rPr lang="en-US" sz="800" spc="2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richiede</a:t>
                      </a:r>
                      <a:r>
                        <a:rPr lang="en-US" sz="800" spc="2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un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spc="2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rilettura</a:t>
                      </a:r>
                      <a:r>
                        <a:rPr lang="en-US" sz="800" spc="2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attenta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64770" marR="39370" algn="just">
                        <a:spcAft>
                          <a:spcPts val="0"/>
                        </a:spcAft>
                        <a:tabLst>
                          <a:tab pos="381000" algn="l"/>
                        </a:tabLst>
                      </a:pP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del	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te</a:t>
                      </a:r>
                      <a:r>
                        <a:rPr lang="en-US" sz="800" spc="10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  </a:t>
                      </a:r>
                      <a:r>
                        <a:rPr lang="en-US" sz="800" spc="16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per   </a:t>
                      </a:r>
                      <a:r>
                        <a:rPr lang="en-US" sz="800" spc="16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coglie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r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ne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  </a:t>
                      </a:r>
                      <a:r>
                        <a:rPr lang="en-US" sz="800" spc="1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il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  </a:t>
                      </a:r>
                      <a:r>
                        <a:rPr lang="en-US" sz="800" spc="17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sen</a:t>
                      </a:r>
                      <a:r>
                        <a:rPr lang="en-US" sz="800" spc="10" dirty="0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o   </a:t>
                      </a:r>
                      <a:r>
                        <a:rPr lang="en-US" sz="800" spc="15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e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richiamarne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lo</a:t>
                      </a:r>
                      <a:r>
                        <a:rPr lang="en-US" sz="800" spc="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scopo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</a:t>
                      </a:r>
                      <a:r>
                        <a:rPr lang="en-US" sz="800" spc="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Due</a:t>
                      </a:r>
                      <a:r>
                        <a:rPr lang="en-US" sz="800" spc="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it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m</a:t>
                      </a:r>
                      <a:r>
                        <a:rPr lang="en-US" sz="800" spc="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risultano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facilmente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vitabili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; la</a:t>
                      </a:r>
                      <a:r>
                        <a:rPr lang="en-US" sz="800" spc="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difficoltà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risiede</a:t>
                      </a:r>
                      <a:r>
                        <a:rPr lang="en-US" sz="800" spc="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in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particolare</a:t>
                      </a:r>
                      <a:r>
                        <a:rPr lang="en-US" sz="800" spc="-5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nella</a:t>
                      </a:r>
                      <a:r>
                        <a:rPr lang="en-US" sz="800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scelta</a:t>
                      </a:r>
                      <a:r>
                        <a:rPr lang="en-US" sz="800" spc="-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tra</a:t>
                      </a:r>
                      <a:r>
                        <a:rPr lang="en-US" sz="800" spc="-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e 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B.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ttangolo 2"/>
          <p:cNvSpPr/>
          <p:nvPr/>
        </p:nvSpPr>
        <p:spPr>
          <a:xfrm>
            <a:off x="827584" y="1772816"/>
            <a:ext cx="5472726" cy="13681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9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«…Praline</a:t>
            </a:r>
            <a:r>
              <a:rPr lang="it-IT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Un modo per addolcire l’autore? Una nuova consuetudine nel lavoro editoriale?</a:t>
            </a:r>
          </a:p>
          <a:p>
            <a:r>
              <a:rPr lang="it-IT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Ovviamente no: Carlo voleva </a:t>
            </a:r>
            <a:r>
              <a:rPr lang="it-IT" sz="9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parlarne</a:t>
            </a:r>
            <a:r>
              <a:rPr lang="it-IT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Ha scritto </a:t>
            </a:r>
            <a:r>
              <a:rPr lang="it-IT" sz="9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praline </a:t>
            </a:r>
            <a:r>
              <a:rPr lang="it-IT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il correttore automatico, che non</a:t>
            </a:r>
          </a:p>
          <a:p>
            <a:r>
              <a:rPr lang="it-IT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distingue tra editoria e pasticceria, ha dato via libera.</a:t>
            </a:r>
          </a:p>
          <a:p>
            <a:r>
              <a:rPr lang="it-IT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piccolo errore come questo va perdonato. Due errori possono dipendere </a:t>
            </a:r>
            <a:r>
              <a:rPr lang="it-IT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dalla fretta</a:t>
            </a:r>
            <a:r>
              <a:rPr lang="it-IT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tre da un momento particolare (amori difficili, cattiva digestione). Cinque errori in </a:t>
            </a:r>
            <a:r>
              <a:rPr lang="it-IT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email</a:t>
            </a:r>
            <a:r>
              <a:rPr lang="it-IT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invece, sono prova di menefreghismo. È come presentarsi in pubblico coi </a:t>
            </a:r>
            <a:r>
              <a:rPr lang="it-IT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calzini </a:t>
            </a:r>
            <a:r>
              <a:rPr lang="en-GB" sz="9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bucati</a:t>
            </a:r>
            <a:r>
              <a:rPr lang="en-GB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…”</a:t>
            </a:r>
            <a:endParaRPr lang="en-GB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475656" y="3645024"/>
            <a:ext cx="1296144" cy="2154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it-IT" sz="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Errore più comune</a:t>
            </a:r>
          </a:p>
        </p:txBody>
      </p:sp>
      <p:cxnSp>
        <p:nvCxnSpPr>
          <p:cNvPr id="6" name="Connettore 2 5"/>
          <p:cNvCxnSpPr>
            <a:stCxn id="4" idx="1"/>
          </p:cNvCxnSpPr>
          <p:nvPr/>
        </p:nvCxnSpPr>
        <p:spPr>
          <a:xfrm flipH="1">
            <a:off x="1187624" y="3752746"/>
            <a:ext cx="288032" cy="9003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60A25-6616-4349-A68E-1A604C24A72A}" type="datetime1">
              <a:rPr lang="it-IT" smtClean="0"/>
              <a:t>25/02/2016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27</a:t>
            </a:fld>
            <a:endParaRPr lang="it-IT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420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ESEMPIO DOMANDA TESTO A</a:t>
            </a:r>
            <a:endParaRPr lang="it-IT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3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2924944"/>
            <a:ext cx="7607081" cy="17327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1579220" y="4869160"/>
            <a:ext cx="1512168" cy="2154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it-IT" sz="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Errore più comune</a:t>
            </a:r>
          </a:p>
        </p:txBody>
      </p:sp>
      <p:cxnSp>
        <p:nvCxnSpPr>
          <p:cNvPr id="7" name="Connettore 2 6"/>
          <p:cNvCxnSpPr>
            <a:stCxn id="3" idx="1"/>
          </p:cNvCxnSpPr>
          <p:nvPr/>
        </p:nvCxnSpPr>
        <p:spPr>
          <a:xfrm flipH="1" flipV="1">
            <a:off x="1259632" y="4077072"/>
            <a:ext cx="319588" cy="8998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B273-9556-4826-A389-AE3F8708346B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28</a:t>
            </a:fld>
            <a:endParaRPr lang="it-IT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50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>
            <a:normAutofit/>
          </a:bodyPr>
          <a:lstStyle/>
          <a:p>
            <a:r>
              <a:rPr lang="it-IT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ESEMPIO DOMANDA TESTO A</a:t>
            </a:r>
            <a:endParaRPr lang="it-IT" sz="3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42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77072"/>
            <a:ext cx="7992888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2"/>
          <p:cNvSpPr/>
          <p:nvPr/>
        </p:nvSpPr>
        <p:spPr>
          <a:xfrm>
            <a:off x="1043490" y="2448346"/>
            <a:ext cx="4048586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it-IT" sz="900" dirty="0" smtClean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it-IT" sz="9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it-IT" sz="9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«…So </a:t>
            </a:r>
            <a:r>
              <a:rPr lang="it-IT" sz="9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cosa state pensando: e gli sms, allora? </a:t>
            </a:r>
            <a:r>
              <a:rPr lang="it-IT" sz="900" i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Ke</a:t>
            </a:r>
            <a:r>
              <a:rPr lang="it-IT" sz="900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ne sai? 6 div.to scemo? </a:t>
            </a:r>
            <a:r>
              <a:rPr lang="it-IT" sz="900" i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Kiama</a:t>
            </a:r>
            <a:r>
              <a:rPr lang="it-IT" sz="900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it-IT" sz="900" i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kiss</a:t>
            </a:r>
            <a:r>
              <a:rPr lang="it-IT" sz="900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it-IT" sz="900" i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kiss</a:t>
            </a:r>
            <a:r>
              <a:rPr lang="it-IT" sz="900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GB" sz="9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it-IT" sz="9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Risposta: un quindicenne che inviasse messaggi ortograficamente impeccabili </a:t>
            </a:r>
            <a:r>
              <a:rPr lang="it-IT" sz="9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 </a:t>
            </a:r>
            <a:r>
              <a:rPr lang="it-IT" sz="9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troverebbe </a:t>
            </a:r>
            <a:r>
              <a:rPr lang="it-IT" sz="9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mai la ragazza. Questo mi sembra un buon motivo per concedergli una </a:t>
            </a:r>
            <a:r>
              <a:rPr lang="it-IT" sz="9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dispensa…»</a:t>
            </a:r>
            <a:endParaRPr lang="en-GB" sz="900" dirty="0">
              <a:solidFill>
                <a:schemeClr val="tx1"/>
              </a:solidFill>
            </a:endParaRPr>
          </a:p>
        </p:txBody>
      </p:sp>
      <p:cxnSp>
        <p:nvCxnSpPr>
          <p:cNvPr id="9" name="Connettore 2 8"/>
          <p:cNvCxnSpPr>
            <a:stCxn id="10" idx="1"/>
          </p:cNvCxnSpPr>
          <p:nvPr/>
        </p:nvCxnSpPr>
        <p:spPr>
          <a:xfrm flipH="1">
            <a:off x="3759928" y="6057002"/>
            <a:ext cx="720080" cy="362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4480008" y="5949280"/>
            <a:ext cx="1224136" cy="2154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Arial" pitchFamily="34" charset="0"/>
                <a:cs typeface="Arial" pitchFamily="34" charset="0"/>
              </a:rPr>
              <a:t>Errore più comune</a:t>
            </a:r>
            <a:endParaRPr lang="it-IT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5FEC-4038-4DD3-B82B-95E6A6063360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29</a:t>
            </a:fld>
            <a:endParaRPr lang="it-IT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670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404664"/>
            <a:ext cx="7024744" cy="1008112"/>
          </a:xfrm>
        </p:spPr>
        <p:txBody>
          <a:bodyPr/>
          <a:lstStyle/>
          <a:p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Compito per il C.D.C.</a:t>
            </a:r>
            <a:endParaRPr lang="it-IT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3474501"/>
              </p:ext>
            </p:extLst>
          </p:nvPr>
        </p:nvGraphicFramePr>
        <p:xfrm>
          <a:off x="611560" y="1628800"/>
          <a:ext cx="7488831" cy="4177761"/>
        </p:xfrm>
        <a:graphic>
          <a:graphicData uri="http://schemas.openxmlformats.org/drawingml/2006/table">
            <a:tbl>
              <a:tblPr/>
              <a:tblGrid>
                <a:gridCol w="2347933"/>
                <a:gridCol w="1642018"/>
                <a:gridCol w="1657364"/>
                <a:gridCol w="1841516"/>
              </a:tblGrid>
              <a:tr h="53607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it-IT" sz="1200" b="1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DOMANDE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0710" marR="70710" marT="35355" marB="35355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it-IT" sz="1200" b="1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Osservazione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0710" marR="70710" marT="35355" marB="353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it-IT" sz="1200" b="1" kern="12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Prove situate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0710" marR="70710" marT="35355" marB="353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it-IT" sz="1200" b="1" kern="12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Autovalutazione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0710" marR="70710" marT="35355" marB="353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3895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Quali conoscenze, abilità, competenze, atteggiamenti o comportamenti si possono rilevare? 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0710" marR="70710" marT="35355" marB="35355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Definire a cosa serve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0710" marR="70710" marT="35355" marB="353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Definire a cosa serve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0710" marR="70710" marT="35355" marB="353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Definire a cosa serve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0710" marR="70710" marT="35355" marB="353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833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Quali strumenti e/o modalità/procedure sono state predisposte per effettuare la rilevazione?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0710" marR="70710" marT="35355" marB="35355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Costruire una griglia di osservazione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0710" marR="70710" marT="35355" marB="353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Progettare una prova situata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0710" marR="70710" marT="35355" marB="353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Predisporre una traccia per un questionario di autovalutazione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0710" marR="70710" marT="35355" marB="353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7955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it-IT" sz="1200" kern="12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Chi, come e quando utilizza e/o gestisce gli strumenti e/o le procedure previste?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0710" marR="70710" marT="35355" marB="35355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Decidere chi la gestisce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0710" marR="70710" marT="35355" marB="353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it-IT" sz="1200" kern="12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Decidere chi la somministra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0710" marR="70710" marT="35355" marB="353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Decidere chi la promuove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70710" marR="70710" marT="35355" marB="353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C11D-0A45-4D1F-8B51-642853AAA48B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3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905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661473" cy="1656184"/>
          </a:xfrm>
        </p:spPr>
        <p:txBody>
          <a:bodyPr>
            <a:normAutofit fontScale="90000"/>
          </a:bodyPr>
          <a:lstStyle/>
          <a:p>
            <a:r>
              <a:rPr lang="it-IT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it-IT" sz="2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istribuzione </a:t>
            </a:r>
            <a:r>
              <a:rPr lang="it-IT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percentuale delle risposte alle domande a risposta aperta univoca nella prova di Italiano - II secondaria di secondo grado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1174614"/>
              </p:ext>
            </p:extLst>
          </p:nvPr>
        </p:nvGraphicFramePr>
        <p:xfrm>
          <a:off x="1390398" y="1844824"/>
          <a:ext cx="6210300" cy="133654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44893"/>
                <a:gridCol w="722718"/>
                <a:gridCol w="897691"/>
                <a:gridCol w="483080"/>
                <a:gridCol w="483080"/>
                <a:gridCol w="489419"/>
                <a:gridCol w="489419"/>
              </a:tblGrid>
              <a:tr h="197485">
                <a:tc gridSpan="7">
                  <a:txBody>
                    <a:bodyPr/>
                    <a:lstStyle/>
                    <a:p>
                      <a:pPr marL="2879725" marR="2879090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LIC</a:t>
                      </a:r>
                      <a:r>
                        <a:rPr lang="en-US" sz="11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6850">
                <a:tc rowSpan="2"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072515" marR="10731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en-US" sz="1100" b="1" spc="-5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000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Domanda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41275" marR="77470" algn="l">
                        <a:lnSpc>
                          <a:spcPct val="115000"/>
                        </a:lnSpc>
                        <a:spcBef>
                          <a:spcPts val="245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632460" marR="633730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68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8910" marR="16827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735" marR="16700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40640" algn="l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Breve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saggio</a:t>
                      </a:r>
                      <a:r>
                        <a:rPr lang="en-US" sz="1100" spc="-3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costu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247015" algn="ctr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 algn="l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93345" algn="l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 algn="l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325" algn="l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4064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Breve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saggio</a:t>
                      </a:r>
                      <a:r>
                        <a:rPr lang="en-US" sz="1100" spc="-3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costu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24701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37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10858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32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30">
                <a:tc>
                  <a:txBody>
                    <a:bodyPr/>
                    <a:lstStyle/>
                    <a:p>
                      <a:pPr marL="40640" algn="l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Breve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saggio</a:t>
                      </a:r>
                      <a:r>
                        <a:rPr lang="en-US" sz="1100" spc="-3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costu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247015" algn="ctr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algn="l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785" algn="l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57150" algn="l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algn="l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40640" algn="l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Breve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saggio</a:t>
                      </a:r>
                      <a:r>
                        <a:rPr lang="en-US" sz="1100" spc="-3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costu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247015" algn="ctr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algn="l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785" algn="l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 algn="l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95250" algn="l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9,6%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128542"/>
              </p:ext>
            </p:extLst>
          </p:nvPr>
        </p:nvGraphicFramePr>
        <p:xfrm>
          <a:off x="1378822" y="3429000"/>
          <a:ext cx="6210300" cy="133654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44893"/>
                <a:gridCol w="722718"/>
                <a:gridCol w="897691"/>
                <a:gridCol w="483080"/>
                <a:gridCol w="483080"/>
                <a:gridCol w="489419"/>
                <a:gridCol w="489419"/>
              </a:tblGrid>
              <a:tr h="196850">
                <a:tc gridSpan="7">
                  <a:txBody>
                    <a:bodyPr/>
                    <a:lstStyle/>
                    <a:p>
                      <a:pPr marL="2778760" marR="277876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TECNICI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6850"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072515" marR="10731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000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Domanda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41275" marR="77470">
                        <a:lnSpc>
                          <a:spcPts val="1200"/>
                        </a:lnSpc>
                        <a:spcBef>
                          <a:spcPts val="270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632460" marR="633730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74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8910" marR="16827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735" marR="16700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Breve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saggio</a:t>
                      </a:r>
                      <a:r>
                        <a:rPr lang="en-US" sz="1100" spc="-3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costu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247015" algn="ctr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28,0%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4064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Breve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saggio</a:t>
                      </a:r>
                      <a:r>
                        <a:rPr lang="en-US" sz="1100" spc="-3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costu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24701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18,0%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3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Breve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saggio</a:t>
                      </a:r>
                      <a:r>
                        <a:rPr lang="en-US" sz="1100" spc="-3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costu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247015" algn="ctr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62,1%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Breve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saggio</a:t>
                      </a:r>
                      <a:r>
                        <a:rPr lang="en-US" sz="1100" spc="-3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costu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247015" algn="ctr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45,1%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13,8%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944182"/>
              </p:ext>
            </p:extLst>
          </p:nvPr>
        </p:nvGraphicFramePr>
        <p:xfrm>
          <a:off x="1353631" y="5013176"/>
          <a:ext cx="6185474" cy="133654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20067"/>
                <a:gridCol w="722718"/>
                <a:gridCol w="897691"/>
                <a:gridCol w="483080"/>
                <a:gridCol w="483080"/>
                <a:gridCol w="489419"/>
                <a:gridCol w="489419"/>
              </a:tblGrid>
              <a:tr h="196850">
                <a:tc gridSpan="7">
                  <a:txBody>
                    <a:bodyPr/>
                    <a:lstStyle/>
                    <a:p>
                      <a:pPr marL="2506980" marR="250698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PROFESSIONALI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6850"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072515" marR="10731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641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Domanda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80645" marR="49530" indent="-11430">
                        <a:lnSpc>
                          <a:spcPts val="1200"/>
                        </a:lnSpc>
                        <a:spcBef>
                          <a:spcPts val="270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632460" marR="633730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74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8910" marR="16827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735" marR="16700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Breve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saggio</a:t>
                      </a:r>
                      <a:r>
                        <a:rPr lang="en-US" sz="1100" spc="-3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costu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247015" algn="ctr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4064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Breve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saggio</a:t>
                      </a:r>
                      <a:r>
                        <a:rPr lang="en-US" sz="1100" spc="-3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costu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24701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39,1%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22,0%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3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Breve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saggio</a:t>
                      </a:r>
                      <a:r>
                        <a:rPr lang="en-US" sz="1100" spc="-3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costu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247015" algn="ctr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Breve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saggio</a:t>
                      </a:r>
                      <a:r>
                        <a:rPr lang="en-US" sz="1100" spc="-3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costu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247015" algn="ctr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16,7%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FB75C-56BD-4104-9B21-516E7AA38F3A}" type="datetime1">
              <a:rPr lang="it-IT" smtClean="0"/>
              <a:t>25/02/2016</a:t>
            </a:fld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30</a:t>
            </a:fld>
            <a:endParaRPr lang="it-IT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807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/>
          <a:lstStyle/>
          <a:p>
            <a:r>
              <a:rPr lang="it-IT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ESEMPIO DOMANDA TESTO </a:t>
            </a:r>
            <a:r>
              <a:rPr lang="it-IT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B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8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45024"/>
            <a:ext cx="8136904" cy="23952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2"/>
          <p:cNvSpPr/>
          <p:nvPr/>
        </p:nvSpPr>
        <p:spPr>
          <a:xfrm>
            <a:off x="1403648" y="1988840"/>
            <a:ext cx="5256584" cy="11521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«…A </a:t>
            </a:r>
            <a:r>
              <a:rPr lang="it-IT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certo punto presero a verificarsi fatti che esorbitavano da quest’ordine di cose. La</a:t>
            </a:r>
          </a:p>
          <a:p>
            <a:r>
              <a:rPr lang="it-IT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domenica sera alle volte succedeva che un povero diavolo qualsiasi diventasse di punto in</a:t>
            </a:r>
          </a:p>
          <a:p>
            <a:r>
              <a:rPr lang="it-IT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bianco possessore d’un enorme </a:t>
            </a:r>
            <a:r>
              <a:rPr lang="it-IT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capitale…»</a:t>
            </a:r>
            <a:endParaRPr lang="en-GB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979712" y="6093296"/>
            <a:ext cx="1512168" cy="2154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it-IT" sz="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Errore più comune</a:t>
            </a:r>
          </a:p>
        </p:txBody>
      </p:sp>
      <p:cxnSp>
        <p:nvCxnSpPr>
          <p:cNvPr id="6" name="Connettore 2 5"/>
          <p:cNvCxnSpPr>
            <a:stCxn id="4" idx="1"/>
          </p:cNvCxnSpPr>
          <p:nvPr/>
        </p:nvCxnSpPr>
        <p:spPr>
          <a:xfrm flipH="1" flipV="1">
            <a:off x="1259632" y="4221088"/>
            <a:ext cx="720080" cy="19799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B0FBC-2F3C-4242-B922-4093642FBBA5}" type="datetime1">
              <a:rPr lang="it-IT" smtClean="0"/>
              <a:t>25/02/2016</a:t>
            </a:fld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31</a:t>
            </a:fld>
            <a:endParaRPr lang="it-IT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084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ESEMPIO DOMANDA TESTO B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4875712"/>
              </p:ext>
            </p:extLst>
          </p:nvPr>
        </p:nvGraphicFramePr>
        <p:xfrm>
          <a:off x="539552" y="3933056"/>
          <a:ext cx="8064896" cy="194421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130664"/>
                <a:gridCol w="1845546"/>
                <a:gridCol w="2088686"/>
              </a:tblGrid>
              <a:tr h="1944216">
                <a:tc>
                  <a:txBody>
                    <a:bodyPr/>
                    <a:lstStyle/>
                    <a:p>
                      <a:pPr marL="6477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B7.       </a:t>
                      </a:r>
                      <a:r>
                        <a:rPr lang="en-US" sz="800" b="1" spc="1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Alla</a:t>
                      </a:r>
                      <a:r>
                        <a:rPr lang="en-US" sz="800" b="1" spc="1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ri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g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b="1" spc="1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33</a:t>
                      </a:r>
                      <a:r>
                        <a:rPr lang="en-US" sz="800" b="1" spc="1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si</a:t>
                      </a:r>
                      <a:r>
                        <a:rPr lang="en-US" sz="800" b="1" spc="15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legge</a:t>
                      </a:r>
                      <a:r>
                        <a:rPr lang="en-US" sz="800" b="1" spc="1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“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’irrazionalità</a:t>
                      </a:r>
                      <a:r>
                        <a:rPr lang="en-US" sz="800" b="1" spc="8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passava</a:t>
                      </a:r>
                      <a:r>
                        <a:rPr lang="en-US" sz="800" b="1" spc="1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dal</a:t>
                      </a:r>
                      <a:r>
                        <a:rPr lang="en-US" sz="800" b="1" spc="1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dominio</a:t>
                      </a:r>
                      <a:r>
                        <a:rPr lang="en-US" sz="800" b="1" spc="1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dei</a:t>
                      </a:r>
                      <a:r>
                        <a:rPr lang="en-US" sz="800" b="1" spc="1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p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ù</a:t>
                      </a:r>
                      <a:r>
                        <a:rPr lang="en-US" sz="800" b="1" spc="1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seg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r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eti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 marR="40005"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pensi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ri</a:t>
                      </a:r>
                      <a:r>
                        <a:rPr lang="en-US" sz="800" b="1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b="1" spc="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qu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ll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b="1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dell’azione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”.</a:t>
                      </a:r>
                      <a:r>
                        <a:rPr lang="en-US" sz="800" b="1" spc="-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Questo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passaggio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all’azione</a:t>
                      </a:r>
                      <a:r>
                        <a:rPr lang="en-US" sz="800" b="1" spc="-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si</a:t>
                      </a:r>
                      <a:r>
                        <a:rPr lang="en-US" sz="800" b="1" spc="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ma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nifestava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nel</a:t>
                      </a:r>
                      <a:r>
                        <a:rPr lang="en-US" sz="800" b="1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f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to</a:t>
                      </a:r>
                      <a:r>
                        <a:rPr lang="en-US" sz="800" b="1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che</a:t>
                      </a:r>
                      <a:r>
                        <a:rPr lang="en-US" sz="800" b="1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le</a:t>
                      </a:r>
                      <a:r>
                        <a:rPr lang="en-US" sz="800" b="1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p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rsone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A.      </a:t>
                      </a:r>
                      <a:r>
                        <a:rPr lang="en-US" sz="800" spc="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3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passavano</a:t>
                      </a:r>
                      <a:r>
                        <a:rPr lang="en-US" sz="800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r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sognando</a:t>
                      </a:r>
                      <a:r>
                        <a:rPr lang="en-US" sz="800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a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occ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h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aperti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B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      </a:t>
                      </a:r>
                      <a:r>
                        <a:rPr lang="en-US" sz="800" spc="7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3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spc="-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lasciavano</a:t>
                      </a:r>
                      <a:r>
                        <a:rPr lang="en-US" sz="800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guidare</a:t>
                      </a:r>
                      <a:r>
                        <a:rPr lang="en-US" sz="800" spc="-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dall’ignoto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spcAft>
                          <a:spcPts val="0"/>
                        </a:spcAft>
                      </a:pP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C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      </a:t>
                      </a:r>
                      <a:r>
                        <a:rPr lang="en-US" sz="800" spc="8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3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compivano</a:t>
                      </a:r>
                      <a:r>
                        <a:rPr lang="en-US" sz="800" spc="-5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atti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tta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dal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superstizi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ne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spcAft>
                          <a:spcPts val="0"/>
                        </a:spcAft>
                      </a:pP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D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     </a:t>
                      </a:r>
                      <a:r>
                        <a:rPr lang="en-US" sz="800" spc="2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3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prendevano</a:t>
                      </a:r>
                      <a:r>
                        <a:rPr lang="en-US" sz="800" spc="-5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decisioni</a:t>
                      </a:r>
                      <a:r>
                        <a:rPr lang="en-US" sz="800" spc="-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10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zz</a:t>
                      </a:r>
                      <a:r>
                        <a:rPr lang="en-US" sz="800" spc="10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rdate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Tipo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b="1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te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 spc="-5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: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narrativo‐letterario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64770" marR="303530"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Tipo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b="1" spc="-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tem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: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domanda</a:t>
                      </a:r>
                      <a:r>
                        <a:rPr lang="en-US" sz="800" spc="-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10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celta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mult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pla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64770" marR="90170"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Aspetto</a:t>
                      </a:r>
                      <a:r>
                        <a:rPr lang="en-US" sz="800" b="1" spc="-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3: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F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re</a:t>
                      </a:r>
                      <a:r>
                        <a:rPr lang="en-US" sz="800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un’in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f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ere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n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za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diretta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,</a:t>
                      </a:r>
                      <a:r>
                        <a:rPr lang="en-US" sz="800" spc="-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ricavando</a:t>
                      </a:r>
                      <a:r>
                        <a:rPr lang="en-US" sz="800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un’info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r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mazione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implicita</a:t>
                      </a:r>
                      <a:r>
                        <a:rPr lang="en-US" sz="800" spc="-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da</a:t>
                      </a:r>
                      <a:r>
                        <a:rPr lang="en-US" sz="800" spc="-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u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na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più</a:t>
                      </a:r>
                      <a:r>
                        <a:rPr lang="en-US" sz="800" spc="-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info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r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mazioni date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nel</a:t>
                      </a:r>
                      <a:r>
                        <a:rPr lang="en-US" sz="800" spc="-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tes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spc="-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e/o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tratte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dall’enc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clopedia</a:t>
                      </a:r>
                      <a:r>
                        <a:rPr lang="en-US" sz="800" spc="-7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persona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spc="-5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del lettore.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6477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Rispo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ta</a:t>
                      </a:r>
                      <a:r>
                        <a:rPr lang="en-US" sz="800" b="1" spc="-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c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rr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et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:</a:t>
                      </a:r>
                      <a:r>
                        <a:rPr lang="en-US" sz="800" spc="-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C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marR="45085"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Allo</a:t>
                      </a:r>
                      <a:r>
                        <a:rPr lang="en-US" sz="800" spc="1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studente</a:t>
                      </a:r>
                      <a:r>
                        <a:rPr lang="en-US" sz="800" spc="1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spc="1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chiede</a:t>
                      </a:r>
                      <a:r>
                        <a:rPr lang="en-US" sz="800" spc="1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spc="1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fare</a:t>
                      </a:r>
                      <a:r>
                        <a:rPr lang="en-US" sz="800" spc="1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un’inferenza</a:t>
                      </a:r>
                      <a:r>
                        <a:rPr lang="en-US" sz="800" spc="9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a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64770" marR="39370" algn="just"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partire</a:t>
                      </a:r>
                      <a:r>
                        <a:rPr lang="en-US" sz="800" spc="2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dal 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fatto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che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gli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atti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che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 le </a:t>
                      </a:r>
                      <a:r>
                        <a:rPr lang="en-US" sz="800" spc="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persone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compiono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(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spc="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che</a:t>
                      </a:r>
                      <a:r>
                        <a:rPr lang="en-US" sz="800" spc="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vengo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n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descritti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in</a:t>
                      </a:r>
                      <a:r>
                        <a:rPr lang="en-US" sz="800" spc="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questa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parte</a:t>
                      </a:r>
                      <a:r>
                        <a:rPr lang="en-US" sz="800" spc="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del</a:t>
                      </a:r>
                      <a:r>
                        <a:rPr lang="en-US" sz="800" spc="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tes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)</a:t>
                      </a:r>
                      <a:r>
                        <a:rPr lang="en-US" sz="800" spc="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sono</a:t>
                      </a:r>
                      <a:r>
                        <a:rPr lang="en-US" sz="800" spc="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atti</a:t>
                      </a:r>
                      <a:r>
                        <a:rPr lang="en-US" sz="800" spc="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riconducibili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a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comportam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nti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superstiziosi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,</a:t>
                      </a:r>
                      <a:r>
                        <a:rPr lang="en-US" sz="800" spc="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spc="6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qui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n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irrazionali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ttangolo 2"/>
          <p:cNvSpPr/>
          <p:nvPr/>
        </p:nvSpPr>
        <p:spPr>
          <a:xfrm>
            <a:off x="971600" y="2564904"/>
            <a:ext cx="6984776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0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«…così </a:t>
            </a:r>
            <a:r>
              <a:rPr lang="it-IT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l’irrazionalità passava dal dominio dei più segreti pensieri a quello dell’azione, e</a:t>
            </a:r>
          </a:p>
          <a:p>
            <a:r>
              <a:rPr lang="it-IT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gli atti irrazionali producevano conseguenze più irrazionali ancora, e la storia degli uomini </a:t>
            </a:r>
            <a:r>
              <a:rPr lang="it-IT" sz="10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ritrovava </a:t>
            </a:r>
            <a:r>
              <a:rPr lang="it-IT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 prese con </a:t>
            </a:r>
            <a:r>
              <a:rPr lang="it-IT" sz="10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l’ignoto…»</a:t>
            </a:r>
            <a:endParaRPr lang="en-GB" sz="10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907704" y="6021288"/>
            <a:ext cx="1368152" cy="2154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it-IT" sz="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Errore più comune</a:t>
            </a:r>
          </a:p>
        </p:txBody>
      </p:sp>
      <p:cxnSp>
        <p:nvCxnSpPr>
          <p:cNvPr id="6" name="Connettore 2 5"/>
          <p:cNvCxnSpPr/>
          <p:nvPr/>
        </p:nvCxnSpPr>
        <p:spPr>
          <a:xfrm flipH="1" flipV="1">
            <a:off x="1403648" y="5157192"/>
            <a:ext cx="576064" cy="864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 flipH="1" flipV="1">
            <a:off x="1403648" y="4725144"/>
            <a:ext cx="792088" cy="12961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3FCF8-CFC5-437D-B848-32043087E9FD}" type="datetime1">
              <a:rPr lang="it-IT" smtClean="0"/>
              <a:t>25/02/2016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32</a:t>
            </a:fld>
            <a:endParaRPr lang="it-IT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555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/>
          <a:lstStyle/>
          <a:p>
            <a:r>
              <a:rPr lang="it-IT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ESEMPIO DOMANDA TESTO B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403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3933057"/>
            <a:ext cx="8064896" cy="2088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2"/>
          <p:cNvSpPr/>
          <p:nvPr/>
        </p:nvSpPr>
        <p:spPr>
          <a:xfrm>
            <a:off x="1187624" y="1916832"/>
            <a:ext cx="6480720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«…Mai </a:t>
            </a:r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cinquecento anni a questa parte l’irrazionale aveva avuto un così </a:t>
            </a:r>
            <a:r>
              <a:rPr lang="it-I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incontrastato trionfo</a:t>
            </a:r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Perché il gioco dei </a:t>
            </a:r>
            <a:r>
              <a:rPr lang="it-IT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numerini</a:t>
            </a:r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nei quadretti pareva fatto apposta per dare </a:t>
            </a:r>
            <a:r>
              <a:rPr lang="it-I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scacco matto </a:t>
            </a:r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alla ragione. Se uno s’impegnava di giocare facendo calcoli sensati non </a:t>
            </a:r>
            <a:r>
              <a:rPr lang="it-I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guadagnava niente</a:t>
            </a:r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se impiegava quattrini in giocate sistematiche perdeva capitali senza frutto. </a:t>
            </a:r>
            <a:r>
              <a:rPr lang="it-I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fortune </a:t>
            </a:r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grosse toccavano solo a chi si muoveva a caso. Ma quando qualcuno alla domenica</a:t>
            </a:r>
          </a:p>
          <a:p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sera, saputi i risultati, già si credeva un nababbo e offriva vino a tutti i </a:t>
            </a:r>
            <a:r>
              <a:rPr lang="it-I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compaesani, l’indomani </a:t>
            </a:r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sapeva d’aver vinto appena quattromila lire. E quando uno già sapeva </a:t>
            </a:r>
            <a:r>
              <a:rPr lang="it-I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d’aver vinto </a:t>
            </a:r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cento milioni, apprendeva poi che per un qualsiasi erroruccio di trascrizione o </a:t>
            </a:r>
            <a:r>
              <a:rPr lang="it-I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della burocrazia </a:t>
            </a:r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gioco, era ricondannato alla miseria vita </a:t>
            </a:r>
            <a:r>
              <a:rPr lang="it-IT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natural</a:t>
            </a:r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durante…»</a:t>
            </a:r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547664" y="6165304"/>
            <a:ext cx="1944216" cy="2154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it-IT" sz="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Errori diversificati</a:t>
            </a:r>
            <a:endParaRPr lang="it-IT" sz="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0C2BD-9F05-4D52-B386-2F130CADAAD9}" type="datetime1">
              <a:rPr lang="it-IT" smtClean="0"/>
              <a:t>25/02/2016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33</a:t>
            </a:fld>
            <a:endParaRPr lang="it-IT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555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1008112"/>
          </a:xfrm>
        </p:spPr>
        <p:txBody>
          <a:bodyPr>
            <a:normAutofit fontScale="90000"/>
          </a:bodyPr>
          <a:lstStyle/>
          <a:p>
            <a:r>
              <a:rPr lang="it-IT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it-IT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istribuzione percentuale delle risposte alle domande a risposta aperta univoca nella prova di Italiano - II secondaria di secondo grado</a:t>
            </a:r>
            <a:endParaRPr lang="en-GB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7442442"/>
              </p:ext>
            </p:extLst>
          </p:nvPr>
        </p:nvGraphicFramePr>
        <p:xfrm>
          <a:off x="1115616" y="2132856"/>
          <a:ext cx="6192688" cy="114376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44893"/>
                <a:gridCol w="722718"/>
                <a:gridCol w="897691"/>
                <a:gridCol w="483080"/>
                <a:gridCol w="483080"/>
                <a:gridCol w="489419"/>
                <a:gridCol w="471807"/>
              </a:tblGrid>
              <a:tr h="197485">
                <a:tc gridSpan="7">
                  <a:txBody>
                    <a:bodyPr/>
                    <a:lstStyle/>
                    <a:p>
                      <a:pPr marL="2879725" marR="2879090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LIC</a:t>
                      </a:r>
                      <a:r>
                        <a:rPr lang="en-US" sz="11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6850">
                <a:tc rowSpan="2"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072515" marR="10731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000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Domanda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41275" marR="77470" algn="l">
                        <a:lnSpc>
                          <a:spcPct val="115000"/>
                        </a:lnSpc>
                        <a:spcBef>
                          <a:spcPts val="245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632460" marR="633730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68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8910" marR="16827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735" marR="16700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4064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narrativo-letterario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3365" marR="25019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765" marR="27559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37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85,0%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7366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marL="4064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narrativo-letterario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1460" marR="252095" algn="ctr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7495" marR="276225" algn="ctr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algn="l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785" algn="l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 algn="l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l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40640" algn="l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it-IT" sz="11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narrativo-letterario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6535" marR="216535" algn="ctr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7495" marR="276225" algn="ctr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algn="l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6,8%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785" algn="l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 algn="l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325" algn="l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65,6%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954914"/>
              </p:ext>
            </p:extLst>
          </p:nvPr>
        </p:nvGraphicFramePr>
        <p:xfrm>
          <a:off x="1115616" y="3356992"/>
          <a:ext cx="6210300" cy="114376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44893"/>
                <a:gridCol w="722718"/>
                <a:gridCol w="897691"/>
                <a:gridCol w="483080"/>
                <a:gridCol w="483080"/>
                <a:gridCol w="489419"/>
                <a:gridCol w="489419"/>
              </a:tblGrid>
              <a:tr h="196850">
                <a:tc gridSpan="7">
                  <a:txBody>
                    <a:bodyPr/>
                    <a:lstStyle/>
                    <a:p>
                      <a:pPr marL="2778760" marR="277876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TECNICI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6850"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072515" marR="10731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000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Domanda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41275" marR="77470">
                        <a:lnSpc>
                          <a:spcPts val="1200"/>
                        </a:lnSpc>
                        <a:spcBef>
                          <a:spcPts val="270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632460" marR="633730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74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8910" marR="16827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735" marR="16700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4064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narrativo-letterario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3365" marR="25019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765" marR="27559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76,1%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marL="4064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narrativo-letterario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1460" marR="252095" algn="ctr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7495" marR="276225" algn="ctr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25,8%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 marL="4064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narrativo-letterario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6535" marR="216535" algn="ctr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B11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7495" marR="276225" algn="ctr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49,9%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610601"/>
              </p:ext>
            </p:extLst>
          </p:nvPr>
        </p:nvGraphicFramePr>
        <p:xfrm>
          <a:off x="1187624" y="4725144"/>
          <a:ext cx="6210300" cy="114376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44893"/>
                <a:gridCol w="722718"/>
                <a:gridCol w="897691"/>
                <a:gridCol w="483080"/>
                <a:gridCol w="483080"/>
                <a:gridCol w="489419"/>
                <a:gridCol w="489419"/>
              </a:tblGrid>
              <a:tr h="196850">
                <a:tc gridSpan="7">
                  <a:txBody>
                    <a:bodyPr/>
                    <a:lstStyle/>
                    <a:p>
                      <a:pPr marL="2506980" marR="250698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PROFESSIONALI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6850"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072515" marR="10731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641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Domanda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80645" marR="49530" indent="-11430">
                        <a:lnSpc>
                          <a:spcPts val="1200"/>
                        </a:lnSpc>
                        <a:spcBef>
                          <a:spcPts val="270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632460" marR="633730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74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8910" marR="16827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735" marR="16700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4064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narrativo-letterario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3365" marR="25019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765" marR="27559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61,8%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narrativo-letterario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3365" marR="250190" algn="ctr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765" marR="275590" algn="ctr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narrativo-letterario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8440" marR="215265" algn="ctr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B11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9400" marR="274955" algn="ctr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37,2%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</a:tbl>
          </a:graphicData>
        </a:graphic>
      </p:graphicFrame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9DF91-CEC2-4F30-8835-51DAA09BED78}" type="datetime1">
              <a:rPr lang="it-IT" smtClean="0"/>
              <a:t>25/02/2016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34</a:t>
            </a:fld>
            <a:endParaRPr lang="it-IT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589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720080"/>
          </a:xfrm>
        </p:spPr>
        <p:txBody>
          <a:bodyPr>
            <a:normAutofit/>
          </a:bodyPr>
          <a:lstStyle/>
          <a:p>
            <a:r>
              <a:rPr lang="it-IT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ESEMPIO DOMANDA TESTO </a:t>
            </a:r>
            <a:r>
              <a:rPr lang="it-IT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C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148057"/>
              </p:ext>
            </p:extLst>
          </p:nvPr>
        </p:nvGraphicFramePr>
        <p:xfrm>
          <a:off x="523414" y="3573016"/>
          <a:ext cx="8064896" cy="208823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456384"/>
                <a:gridCol w="2520280"/>
                <a:gridCol w="2088232"/>
              </a:tblGrid>
              <a:tr h="2088232">
                <a:tc>
                  <a:txBody>
                    <a:bodyPr/>
                    <a:lstStyle/>
                    <a:p>
                      <a:pPr marL="41910" marR="1684655"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C3.       </a:t>
                      </a:r>
                      <a:r>
                        <a:rPr lang="en-US" sz="800" b="1" spc="10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Alla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ri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g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7, </a:t>
                      </a:r>
                      <a:r>
                        <a:rPr lang="en-US" sz="800" b="1" spc="5" dirty="0">
                          <a:effectLst/>
                          <a:latin typeface="Calibri"/>
                          <a:ea typeface="Calibri"/>
                        </a:rPr>
                        <a:t>“i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n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b="1" spc="5" dirty="0">
                          <a:effectLst/>
                          <a:latin typeface="Calibri"/>
                          <a:ea typeface="Calibri"/>
                        </a:rPr>
                        <a:t>x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tre</a:t>
                      </a:r>
                      <a:r>
                        <a:rPr lang="en-US" sz="800" b="1" spc="5" dirty="0">
                          <a:effectLst/>
                          <a:latin typeface="Calibri"/>
                          <a:ea typeface="Calibri"/>
                        </a:rPr>
                        <a:t>m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is”</a:t>
                      </a:r>
                      <a:r>
                        <a:rPr lang="en-US" sz="800" b="1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p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u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ò</a:t>
                      </a:r>
                      <a:r>
                        <a:rPr lang="en-US" sz="800" b="1" spc="-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ti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u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re</a:t>
                      </a:r>
                      <a:r>
                        <a:rPr lang="en-US" sz="800" b="1" spc="-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>
                          <a:effectLst/>
                          <a:latin typeface="Calibri"/>
                          <a:ea typeface="Calibri"/>
                        </a:rPr>
                        <a:t>con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A.      </a:t>
                      </a:r>
                      <a:r>
                        <a:rPr lang="en-US" sz="800" spc="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2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all’ultimo</a:t>
                      </a:r>
                      <a:r>
                        <a:rPr lang="en-US" sz="800" spc="-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momento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spcAft>
                          <a:spcPts val="0"/>
                        </a:spcAft>
                      </a:pP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B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      </a:t>
                      </a:r>
                      <a:r>
                        <a:rPr lang="en-US" sz="800" spc="7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2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al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cu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mine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C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      </a:t>
                      </a:r>
                      <a:r>
                        <a:rPr lang="en-US" sz="800" spc="8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2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in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modo</a:t>
                      </a:r>
                      <a:r>
                        <a:rPr lang="en-US" sz="800" spc="-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ntr</a:t>
                      </a:r>
                      <a:r>
                        <a:rPr lang="en-US" sz="800" spc="10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nsigente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spcAft>
                          <a:spcPts val="0"/>
                        </a:spcAft>
                      </a:pP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D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     </a:t>
                      </a:r>
                      <a:r>
                        <a:rPr lang="en-US" sz="800" spc="2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2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con</a:t>
                      </a:r>
                      <a:r>
                        <a:rPr lang="en-US" sz="800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u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n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’es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re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ma</a:t>
                      </a:r>
                      <a:r>
                        <a:rPr lang="en-US" sz="800" spc="-5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p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u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ntual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tà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Tipo</a:t>
                      </a:r>
                      <a:r>
                        <a:rPr lang="en-US" sz="800" b="1" spc="-2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b="1" spc="-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te</a:t>
                      </a:r>
                      <a:r>
                        <a:rPr lang="en-US" sz="800" b="1" spc="5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 spc="-5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:</a:t>
                      </a:r>
                      <a:r>
                        <a:rPr lang="en-US" sz="800" spc="-1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espositivo/argoment</a:t>
                      </a:r>
                      <a:r>
                        <a:rPr lang="en-US" sz="800" spc="5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tivo</a:t>
                      </a:r>
                      <a:endParaRPr lang="it-IT" sz="8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64770" marR="60325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Tipo</a:t>
                      </a:r>
                      <a:r>
                        <a:rPr lang="en-US" sz="800" b="1" spc="-2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b="1" spc="-1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tem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:</a:t>
                      </a:r>
                      <a:r>
                        <a:rPr lang="en-US" sz="800" spc="-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domanda</a:t>
                      </a:r>
                      <a:r>
                        <a:rPr lang="en-US" sz="800" spc="-4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spc="-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10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celta</a:t>
                      </a:r>
                      <a:r>
                        <a:rPr lang="en-US" sz="800" spc="-1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mu</a:t>
                      </a:r>
                      <a:r>
                        <a:rPr lang="en-US" sz="800" spc="5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tipla </a:t>
                      </a: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Aspetto</a:t>
                      </a:r>
                      <a:r>
                        <a:rPr lang="en-US" sz="800" b="1" spc="-4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1: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Comprendere</a:t>
                      </a:r>
                      <a:r>
                        <a:rPr lang="en-US" sz="800" spc="-6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il</a:t>
                      </a:r>
                      <a:r>
                        <a:rPr lang="en-US" sz="800" spc="1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significato, letterale</a:t>
                      </a:r>
                      <a:r>
                        <a:rPr lang="en-US" sz="800" spc="-3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spc="-1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figurato,</a:t>
                      </a:r>
                      <a:r>
                        <a:rPr lang="en-US" sz="800" spc="-4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spc="-1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par</a:t>
                      </a:r>
                      <a:r>
                        <a:rPr lang="en-US" sz="800" spc="10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le</a:t>
                      </a:r>
                      <a:r>
                        <a:rPr lang="en-US" sz="800" spc="-3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ed espressioni</a:t>
                      </a:r>
                      <a:r>
                        <a:rPr lang="en-US" sz="800" spc="-5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e riconoscere</a:t>
                      </a:r>
                      <a:r>
                        <a:rPr lang="en-US" sz="800" spc="-5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spc="-1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relazioni</a:t>
                      </a:r>
                      <a:r>
                        <a:rPr lang="en-US" sz="800" spc="-35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tra parole.</a:t>
                      </a:r>
                      <a:endParaRPr lang="it-IT" sz="8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64770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Rispo</a:t>
                      </a:r>
                      <a:r>
                        <a:rPr lang="en-US" sz="800" b="1" spc="5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ta</a:t>
                      </a:r>
                      <a:r>
                        <a:rPr lang="en-US" sz="800" b="1" spc="-4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>
                          <a:effectLst/>
                          <a:latin typeface="Calibri"/>
                          <a:ea typeface="Calibri"/>
                        </a:rPr>
                        <a:t>c</a:t>
                      </a: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b="1" spc="5">
                          <a:effectLst/>
                          <a:latin typeface="Calibri"/>
                          <a:ea typeface="Calibri"/>
                        </a:rPr>
                        <a:t>rr</a:t>
                      </a: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et</a:t>
                      </a:r>
                      <a:r>
                        <a:rPr lang="en-US" sz="800" b="1" spc="5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:</a:t>
                      </a:r>
                      <a:r>
                        <a:rPr lang="en-US" sz="800" spc="-3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>
                          <a:effectLst/>
                          <a:latin typeface="Calibri"/>
                          <a:ea typeface="Calibri"/>
                        </a:rPr>
                        <a:t>A</a:t>
                      </a:r>
                      <a:endParaRPr lang="it-IT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marR="44450"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Per    </a:t>
                      </a:r>
                      <a:r>
                        <a:rPr lang="en-US" sz="800" spc="8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rispo</a:t>
                      </a:r>
                      <a:r>
                        <a:rPr lang="en-US" sz="800" spc="-10" dirty="0" err="1">
                          <a:effectLst/>
                          <a:latin typeface="Calibri"/>
                          <a:ea typeface="Calibri"/>
                        </a:rPr>
                        <a:t>n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dere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   </a:t>
                      </a:r>
                      <a:r>
                        <a:rPr lang="en-US" sz="800" spc="5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lo    </a:t>
                      </a:r>
                      <a:r>
                        <a:rPr lang="en-US" sz="800" spc="9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stud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nte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   </a:t>
                      </a:r>
                      <a:r>
                        <a:rPr lang="en-US" sz="800" spc="6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ve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64770" marR="33655" algn="just"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compre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n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dere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il</a:t>
                      </a:r>
                      <a:r>
                        <a:rPr lang="en-US" sz="800" spc="5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significato</a:t>
                      </a:r>
                      <a:r>
                        <a:rPr lang="en-US" sz="800" spc="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che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l’espressione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latina</a:t>
                      </a:r>
                      <a:r>
                        <a:rPr lang="en-US" sz="800" spc="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“in</a:t>
                      </a:r>
                      <a:r>
                        <a:rPr lang="en-US" sz="800" spc="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xtremis”</a:t>
                      </a:r>
                      <a:r>
                        <a:rPr lang="en-US" sz="800" spc="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ha</a:t>
                      </a:r>
                      <a:r>
                        <a:rPr lang="en-US" sz="800" spc="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nel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contesto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;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anche</a:t>
                      </a:r>
                      <a:r>
                        <a:rPr lang="en-US" sz="800" spc="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spc="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lo</a:t>
                      </a:r>
                      <a:r>
                        <a:rPr lang="en-US" sz="800" spc="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studente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ignora</a:t>
                      </a:r>
                      <a:r>
                        <a:rPr lang="en-US" sz="800" spc="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la lingua</a:t>
                      </a:r>
                      <a:r>
                        <a:rPr lang="en-US" sz="800" spc="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latina</a:t>
                      </a:r>
                      <a:r>
                        <a:rPr lang="en-US" sz="800" spc="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può</a:t>
                      </a:r>
                      <a:r>
                        <a:rPr lang="en-US" sz="800" spc="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ricavare</a:t>
                      </a:r>
                      <a:r>
                        <a:rPr lang="en-US" sz="800" spc="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agevolmente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il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significato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ll’espressione</a:t>
                      </a:r>
                      <a:r>
                        <a:rPr lang="en-US" sz="800" spc="-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dal</a:t>
                      </a:r>
                      <a:r>
                        <a:rPr lang="en-US" sz="800" spc="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conte</a:t>
                      </a:r>
                      <a:r>
                        <a:rPr lang="en-US" sz="800" spc="10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to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e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dalla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sua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diffusione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nell’uso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comun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cativ</a:t>
                      </a:r>
                      <a:r>
                        <a:rPr lang="en-US" sz="800" spc="10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ttangolo 2"/>
          <p:cNvSpPr/>
          <p:nvPr/>
        </p:nvSpPr>
        <p:spPr>
          <a:xfrm>
            <a:off x="1331640" y="1772816"/>
            <a:ext cx="5760640" cy="11521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«…Erano </a:t>
            </a:r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ragazzi, adolescenti non ancora adulti, e fecero un viaggio terribile.</a:t>
            </a:r>
          </a:p>
          <a:p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Anestetizzati, poi sedati, ingabbiati, e trasportati in camion, dovettero aspettare 36 ore alla</a:t>
            </a:r>
          </a:p>
          <a:p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 del lungo viaggio prima che un giudice respingesse la petizione presentata in extremis</a:t>
            </a:r>
          </a:p>
          <a:p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dalla associazione degli allevatori del </a:t>
            </a:r>
            <a:r>
              <a:rPr lang="it-I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Wyoming…».</a:t>
            </a:r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A9983-61FD-47CE-B5FE-E560CCAB961B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35</a:t>
            </a:fld>
            <a:endParaRPr lang="it-IT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570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ESEMPIO DOMANDA TESTO </a:t>
            </a:r>
            <a:r>
              <a:rPr lang="it-IT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C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608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2924944"/>
            <a:ext cx="7488832" cy="20882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1979712" y="5445224"/>
            <a:ext cx="1296144" cy="2154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it-IT" sz="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Errore più comune</a:t>
            </a:r>
          </a:p>
        </p:txBody>
      </p:sp>
      <p:cxnSp>
        <p:nvCxnSpPr>
          <p:cNvPr id="5" name="Connettore 2 4"/>
          <p:cNvCxnSpPr>
            <a:stCxn id="3" idx="1"/>
          </p:cNvCxnSpPr>
          <p:nvPr/>
        </p:nvCxnSpPr>
        <p:spPr>
          <a:xfrm flipH="1" flipV="1">
            <a:off x="1475656" y="3356992"/>
            <a:ext cx="504056" cy="219595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23F5-6D2C-4B89-82F9-56D987B2BA88}" type="datetime1">
              <a:rPr lang="it-IT" smtClean="0"/>
              <a:t>25/02/2016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36</a:t>
            </a:fld>
            <a:endParaRPr lang="it-IT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599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/>
          <a:lstStyle/>
          <a:p>
            <a:r>
              <a:rPr lang="it-IT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ESEMPIO DOMANDA TESTO </a:t>
            </a:r>
            <a:r>
              <a:rPr lang="it-IT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C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01008"/>
            <a:ext cx="7848872" cy="29523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2"/>
          <p:cNvSpPr/>
          <p:nvPr/>
        </p:nvSpPr>
        <p:spPr>
          <a:xfrm>
            <a:off x="991631" y="1988840"/>
            <a:ext cx="7416942" cy="11521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«…Il </a:t>
            </a:r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premio, per essere tornati e per essere cresciuti tanto, è che ora potranno essere </a:t>
            </a:r>
            <a:r>
              <a:rPr lang="it-I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nuovo </a:t>
            </a:r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uccisi, con fucili o con l’atrocità delle trappole. Quel numero di nuovi nati e di adulti </a:t>
            </a:r>
            <a:r>
              <a:rPr lang="it-I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 ha </a:t>
            </a:r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tolti ufficialmente dalla lista delle specie minacciate di estinzione e dunque </a:t>
            </a:r>
            <a:r>
              <a:rPr lang="it-I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possono essere </a:t>
            </a:r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nuovo obiettivo del più spietato predatore che la Terra abbia mai prodotto: </a:t>
            </a:r>
            <a:r>
              <a:rPr lang="it-I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noi uomini</a:t>
            </a:r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La loro colpa è di avere fatto i lupi, colpa che può sorprendere chi pensasse che </a:t>
            </a:r>
            <a:r>
              <a:rPr lang="it-I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lupo </a:t>
            </a:r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quello sa fare e non molto </a:t>
            </a:r>
            <a:r>
              <a:rPr lang="it-I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altro…»</a:t>
            </a:r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C8E92-C486-43FF-A71C-518199C4629D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37</a:t>
            </a:fld>
            <a:endParaRPr lang="it-IT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958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1143000"/>
          </a:xfrm>
        </p:spPr>
        <p:txBody>
          <a:bodyPr/>
          <a:lstStyle/>
          <a:p>
            <a:r>
              <a:rPr lang="it-IT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it-IT" sz="1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istribuzione percentuale delle risposte alle domande a risposta aperta univoca nella prova di Italiano - II secondaria di secondo grado</a:t>
            </a:r>
            <a:endParaRPr lang="en-GB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1778317"/>
              </p:ext>
            </p:extLst>
          </p:nvPr>
        </p:nvGraphicFramePr>
        <p:xfrm>
          <a:off x="1187624" y="2348880"/>
          <a:ext cx="6210300" cy="96075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44893"/>
                <a:gridCol w="722718"/>
                <a:gridCol w="897691"/>
                <a:gridCol w="483080"/>
                <a:gridCol w="483080"/>
                <a:gridCol w="489419"/>
                <a:gridCol w="489419"/>
              </a:tblGrid>
              <a:tr h="197485">
                <a:tc gridSpan="7">
                  <a:txBody>
                    <a:bodyPr/>
                    <a:lstStyle/>
                    <a:p>
                      <a:pPr marL="2879725" marR="2879090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LIC</a:t>
                      </a:r>
                      <a:r>
                        <a:rPr lang="en-US" sz="11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6850">
                <a:tc rowSpan="2"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072515" marR="10731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000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Domanda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41275" marR="77470" algn="l">
                        <a:lnSpc>
                          <a:spcPct val="115000"/>
                        </a:lnSpc>
                        <a:spcBef>
                          <a:spcPts val="245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632460" marR="633730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68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8910" marR="16827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735" marR="16700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4064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espositivo/argo</a:t>
                      </a:r>
                      <a:r>
                        <a:rPr lang="en-US" sz="11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entativo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730" marR="25082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559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34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191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  <a:tr h="202565">
                <a:tc>
                  <a:txBody>
                    <a:bodyPr/>
                    <a:lstStyle/>
                    <a:p>
                      <a:pPr marL="40640" algn="l">
                        <a:lnSpc>
                          <a:spcPct val="115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espositivo/argo</a:t>
                      </a:r>
                      <a:r>
                        <a:rPr lang="en-US" sz="11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entativo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730" marR="250825" algn="ctr">
                        <a:lnSpc>
                          <a:spcPct val="115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5590" algn="ctr">
                        <a:lnSpc>
                          <a:spcPct val="115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 algn="l">
                        <a:lnSpc>
                          <a:spcPct val="115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93345" algn="l">
                        <a:lnSpc>
                          <a:spcPct val="115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algn="l">
                        <a:lnSpc>
                          <a:spcPct val="115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algn="l">
                        <a:lnSpc>
                          <a:spcPct val="115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2,9%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538820"/>
              </p:ext>
            </p:extLst>
          </p:nvPr>
        </p:nvGraphicFramePr>
        <p:xfrm>
          <a:off x="1186853" y="3457858"/>
          <a:ext cx="6210300" cy="96075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44893"/>
                <a:gridCol w="722718"/>
                <a:gridCol w="897691"/>
                <a:gridCol w="483080"/>
                <a:gridCol w="483080"/>
                <a:gridCol w="489419"/>
                <a:gridCol w="489419"/>
              </a:tblGrid>
              <a:tr h="196850">
                <a:tc gridSpan="7">
                  <a:txBody>
                    <a:bodyPr/>
                    <a:lstStyle/>
                    <a:p>
                      <a:pPr marL="2778760" marR="277876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TECNICI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6850"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072515" marR="10731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000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Domanda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41275" marR="77470">
                        <a:lnSpc>
                          <a:spcPts val="1200"/>
                        </a:lnSpc>
                        <a:spcBef>
                          <a:spcPts val="270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632460" marR="633730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74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8910" marR="16827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735" marR="16700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40640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it-IT" sz="11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espositivo/argo</a:t>
                      </a:r>
                      <a:r>
                        <a:rPr lang="it-IT" sz="1100" spc="-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entativo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730" marR="250825"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5590"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  <a:tr h="202565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125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it-IT" sz="11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espositivo/argo</a:t>
                      </a:r>
                      <a:r>
                        <a:rPr lang="it-IT" sz="1100" spc="-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entativo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730" marR="250825" algn="ctr">
                        <a:lnSpc>
                          <a:spcPct val="115000"/>
                        </a:lnSpc>
                        <a:spcBef>
                          <a:spcPts val="125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5590" algn="ctr">
                        <a:lnSpc>
                          <a:spcPct val="115000"/>
                        </a:lnSpc>
                        <a:spcBef>
                          <a:spcPts val="125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125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Bef>
                          <a:spcPts val="125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15000"/>
                        </a:lnSpc>
                        <a:spcBef>
                          <a:spcPts val="125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15000"/>
                        </a:lnSpc>
                        <a:spcBef>
                          <a:spcPts val="125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5,7%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9367112"/>
              </p:ext>
            </p:extLst>
          </p:nvPr>
        </p:nvGraphicFramePr>
        <p:xfrm>
          <a:off x="1212207" y="4745052"/>
          <a:ext cx="6210300" cy="96075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44893"/>
                <a:gridCol w="722718"/>
                <a:gridCol w="897691"/>
                <a:gridCol w="483080"/>
                <a:gridCol w="483080"/>
                <a:gridCol w="489419"/>
                <a:gridCol w="489419"/>
              </a:tblGrid>
              <a:tr h="196850">
                <a:tc gridSpan="7">
                  <a:txBody>
                    <a:bodyPr/>
                    <a:lstStyle/>
                    <a:p>
                      <a:pPr marL="2506980" marR="250698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PROFESSIONALI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6850"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072515" marR="10731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641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Domanda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80645" marR="49530" indent="-11430">
                        <a:lnSpc>
                          <a:spcPts val="1200"/>
                        </a:lnSpc>
                        <a:spcBef>
                          <a:spcPts val="270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632460" marR="633730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74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8910" marR="16827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735" marR="16700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4064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espositivo/argo</a:t>
                      </a:r>
                      <a:r>
                        <a:rPr lang="en-US" sz="11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entativo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730" marR="25082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559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  <a:tr h="202565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espositivo/argo</a:t>
                      </a:r>
                      <a:r>
                        <a:rPr lang="en-US" sz="11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entativo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730" marR="250825" algn="ctr">
                        <a:lnSpc>
                          <a:spcPct val="115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5590" algn="ctr">
                        <a:lnSpc>
                          <a:spcPct val="115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15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10,7%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C93F-E804-47DD-81F3-FF102E5B91DC}" type="datetime1">
              <a:rPr lang="it-IT" smtClean="0"/>
              <a:t>25/02/2016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38</a:t>
            </a:fld>
            <a:endParaRPr lang="it-IT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408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143000"/>
          </a:xfrm>
        </p:spPr>
        <p:txBody>
          <a:bodyPr>
            <a:normAutofit fontScale="90000"/>
          </a:bodyPr>
          <a:lstStyle/>
          <a:p>
            <a:r>
              <a:rPr lang="it-IT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Distribuzione percentuale delle risposte ai singoli item delle domande a scelta multipla complessa nella prova di Italiano – II secondaria di secondo grado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0055267"/>
              </p:ext>
            </p:extLst>
          </p:nvPr>
        </p:nvGraphicFramePr>
        <p:xfrm>
          <a:off x="1757197" y="1737247"/>
          <a:ext cx="5110480" cy="136728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915160"/>
                <a:gridCol w="449580"/>
                <a:gridCol w="900430"/>
                <a:gridCol w="922655"/>
                <a:gridCol w="922655"/>
              </a:tblGrid>
              <a:tr h="187325">
                <a:tc gridSpan="5">
                  <a:txBody>
                    <a:bodyPr/>
                    <a:lstStyle/>
                    <a:p>
                      <a:pPr marL="2318385" marR="231902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LIC</a:t>
                      </a:r>
                      <a:r>
                        <a:rPr lang="en-US" sz="11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7325"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05485" marR="706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100" b="1" spc="5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100" b="1" spc="-5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806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80645" marR="50800" indent="-11430">
                        <a:lnSpc>
                          <a:spcPct val="115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604520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367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Ironico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en-US" sz="1100" b="1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ronico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espositivo/argo</a:t>
                      </a:r>
                      <a:r>
                        <a:rPr lang="en-US" sz="11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entativo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C5_a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765" marR="277495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543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288925" marR="288925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espositivo/argo</a:t>
                      </a:r>
                      <a:r>
                        <a:rPr lang="en-US" sz="11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entativo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C5_b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765" marR="276860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765" marR="276225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686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95,1%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espositivo/argo</a:t>
                      </a:r>
                      <a:r>
                        <a:rPr lang="en-US" sz="11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entativo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493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C5_c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765" marR="276860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670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686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espositivo/argo</a:t>
                      </a:r>
                      <a:r>
                        <a:rPr lang="en-US" sz="11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entativo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C5_d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765" marR="276860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543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27686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14,5%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033006"/>
              </p:ext>
            </p:extLst>
          </p:nvPr>
        </p:nvGraphicFramePr>
        <p:xfrm>
          <a:off x="1746027" y="3223373"/>
          <a:ext cx="5110480" cy="136702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915160"/>
                <a:gridCol w="449580"/>
                <a:gridCol w="900430"/>
                <a:gridCol w="922655"/>
                <a:gridCol w="922655"/>
              </a:tblGrid>
              <a:tr h="187325">
                <a:tc gridSpan="5">
                  <a:txBody>
                    <a:bodyPr/>
                    <a:lstStyle/>
                    <a:p>
                      <a:pPr marL="2218055" marR="221869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TECNICI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7325">
                <a:tc rowSpan="2">
                  <a:txBody>
                    <a:bodyPr/>
                    <a:lstStyle/>
                    <a:p>
                      <a:pPr algn="l">
                        <a:lnSpc>
                          <a:spcPts val="7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7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05485" marR="706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ts val="7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7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806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80645" marR="50800" indent="-11430"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604520" algn="l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66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algn="l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Ironico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5565" algn="l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en-US" sz="1100" b="1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ronico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 marL="40640" algn="l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espositivo/argo</a:t>
                      </a:r>
                      <a:r>
                        <a:rPr lang="en-US" sz="11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entativo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4295" algn="l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C5_a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765" marR="277495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5430" algn="l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288925" marR="288925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40640" algn="l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espositivo/argo</a:t>
                      </a:r>
                      <a:r>
                        <a:rPr lang="en-US" sz="11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entativo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 algn="l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C5_b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765" marR="276860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765" marR="276225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6860" algn="l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89,5%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40640" algn="l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espositivo/argo</a:t>
                      </a:r>
                      <a:r>
                        <a:rPr lang="en-US" sz="11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entativo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4930" algn="l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C5_c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765" marR="276860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6700" algn="l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6860" algn="l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 marL="40640" algn="l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espositivo/argo</a:t>
                      </a:r>
                      <a:r>
                        <a:rPr lang="en-US" sz="11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entativo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 algn="l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C5_d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765" marR="276860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5430" algn="l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276860" algn="l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23,5%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235505"/>
              </p:ext>
            </p:extLst>
          </p:nvPr>
        </p:nvGraphicFramePr>
        <p:xfrm>
          <a:off x="1763688" y="5013176"/>
          <a:ext cx="5110480" cy="136702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915160"/>
                <a:gridCol w="449580"/>
                <a:gridCol w="900430"/>
                <a:gridCol w="922655"/>
                <a:gridCol w="922655"/>
              </a:tblGrid>
              <a:tr h="187325">
                <a:tc gridSpan="5">
                  <a:txBody>
                    <a:bodyPr/>
                    <a:lstStyle/>
                    <a:p>
                      <a:pPr marL="1946910" marR="1946275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PROFESSIONALI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7325">
                <a:tc rowSpan="2">
                  <a:txBody>
                    <a:bodyPr/>
                    <a:lstStyle/>
                    <a:p>
                      <a:pPr>
                        <a:lnSpc>
                          <a:spcPts val="7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7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05485" marR="706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7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7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806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80645" marR="50800" indent="-11430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604520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66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Ironico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en-US" sz="1100" b="1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ronico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espositivo/argo</a:t>
                      </a:r>
                      <a:r>
                        <a:rPr lang="en-US" sz="11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entativo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C5_a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765" marR="277495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543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27686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espositivo/argo</a:t>
                      </a:r>
                      <a:r>
                        <a:rPr lang="en-US" sz="11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entativo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C5_b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765" marR="276860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670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686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79,8%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espositivo/argo</a:t>
                      </a:r>
                      <a:r>
                        <a:rPr lang="en-US" sz="11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entativo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493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C5_c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765" marR="276860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670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33,0%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686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espositivo/argo</a:t>
                      </a:r>
                      <a:r>
                        <a:rPr lang="en-US" sz="11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entativo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C5_d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765" marR="276860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543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27686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32,7%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-112578" y="161840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F95BE-55A4-4417-ADD1-8C2112E2FC97}" type="datetime1">
              <a:rPr lang="it-IT" smtClean="0"/>
              <a:t>25/02/2016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39</a:t>
            </a:fld>
            <a:endParaRPr lang="it-IT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489815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697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312658" cy="1080120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OBIETTIVI ASSE DEI LINGUAGGI</a:t>
            </a:r>
            <a:endParaRPr lang="it-IT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ln w="76200">
            <a:solidFill>
              <a:srgbClr val="FF0000"/>
            </a:solidFill>
          </a:ln>
        </p:spPr>
        <p:txBody>
          <a:bodyPr>
            <a:normAutofit fontScale="92500" lnSpcReduction="20000"/>
          </a:bodyPr>
          <a:lstStyle/>
          <a:p>
            <a:pPr marL="6858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FARE ACQUISIRE ALLO STUDENTE:</a:t>
            </a:r>
          </a:p>
          <a:p>
            <a:pPr>
              <a:lnSpc>
                <a:spcPct val="115000"/>
              </a:lnSpc>
              <a:spcAft>
                <a:spcPts val="0"/>
              </a:spcAft>
              <a:buClrTx/>
              <a:buFont typeface="Wingdings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la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padronanza della lingua italiana come ricezione e come produzione, scritta e orale; </a:t>
            </a:r>
            <a:endParaRPr lang="it-IT" dirty="0" smtClean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ClrTx/>
              <a:buFont typeface="Wingdings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la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conoscenza di almeno una lingua straniera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;</a:t>
            </a:r>
          </a:p>
          <a:p>
            <a:pPr>
              <a:lnSpc>
                <a:spcPct val="115000"/>
              </a:lnSpc>
              <a:spcAft>
                <a:spcPts val="0"/>
              </a:spcAft>
              <a:buClrTx/>
              <a:buFont typeface="Wingdings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la conoscenza e la fruizione consapevole di molteplici forme espressive non verbali; </a:t>
            </a:r>
            <a:endParaRPr lang="it-IT" dirty="0" smtClean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ClrTx/>
              <a:buFont typeface="Wingdings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un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adeguato utilizzo delle tecnologie dell’informazione e della comunicazione.</a:t>
            </a:r>
            <a:endParaRPr lang="it-IT" dirty="0">
              <a:solidFill>
                <a:schemeClr val="tx1"/>
              </a:solidFill>
              <a:effectLst/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77A2-CF6D-4140-9B5C-E93519161C03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4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537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792088"/>
          </a:xfrm>
        </p:spPr>
        <p:txBody>
          <a:bodyPr>
            <a:normAutofit/>
          </a:bodyPr>
          <a:lstStyle/>
          <a:p>
            <a:r>
              <a:rPr lang="it-IT" sz="3200" dirty="0">
                <a:solidFill>
                  <a:schemeClr val="tx1"/>
                </a:solidFill>
              </a:rPr>
              <a:t>ESEMPIO DOMANDA TESTO </a:t>
            </a:r>
            <a:r>
              <a:rPr lang="it-IT" sz="3200" dirty="0" smtClean="0">
                <a:solidFill>
                  <a:schemeClr val="tx1"/>
                </a:solidFill>
              </a:rPr>
              <a:t>D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49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4005064"/>
            <a:ext cx="7704856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2"/>
          <p:cNvSpPr/>
          <p:nvPr/>
        </p:nvSpPr>
        <p:spPr>
          <a:xfrm>
            <a:off x="1619672" y="1556792"/>
            <a:ext cx="1728192" cy="20162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CLASSI DI ETÀ</a:t>
            </a:r>
          </a:p>
          <a:p>
            <a:r>
              <a:rPr lang="en-GB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Gli</a:t>
            </a:r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italiani</a:t>
            </a:r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invecchiano</a:t>
            </a:r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150</a:t>
            </a:r>
          </a:p>
          <a:p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anni fa i bambini fino a 5</a:t>
            </a:r>
          </a:p>
          <a:p>
            <a:r>
              <a:rPr lang="en-GB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anni</a:t>
            </a:r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rappresentavano</a:t>
            </a:r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</a:t>
            </a:r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13% </a:t>
            </a:r>
            <a:r>
              <a:rPr lang="en-GB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della</a:t>
            </a:r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popolazione</a:t>
            </a:r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oggi tale valore è sceso</a:t>
            </a:r>
          </a:p>
          <a:p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o il </a:t>
            </a:r>
            <a:r>
              <a:rPr lang="it-IT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5%</a:t>
            </a:r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Analogamente</a:t>
            </a:r>
          </a:p>
          <a:p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 </a:t>
            </a:r>
            <a:r>
              <a:rPr lang="en-GB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cresciuta</a:t>
            </a:r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GB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percentuale</a:t>
            </a:r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</a:t>
            </a:r>
            <a:r>
              <a:rPr lang="en-GB" sz="10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ultrasettantacinquenni</a:t>
            </a:r>
            <a:endParaRPr lang="en-GB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dall’</a:t>
            </a:r>
            <a:r>
              <a:rPr lang="it-IT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1% </a:t>
            </a:r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 </a:t>
            </a:r>
            <a:r>
              <a:rPr lang="it-IT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1861 </a:t>
            </a:r>
            <a:r>
              <a:rPr lang="it-I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</a:t>
            </a:r>
            <a:r>
              <a:rPr lang="it-IT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10%</a:t>
            </a:r>
          </a:p>
          <a:p>
            <a:r>
              <a:rPr lang="en-GB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</a:t>
            </a:r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2010</a:t>
            </a:r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E6A1-CE50-4F30-8D99-DF0AE628BDD0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40</a:t>
            </a:fld>
            <a:endParaRPr lang="it-IT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510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3269775" cy="1143000"/>
          </a:xfrm>
        </p:spPr>
        <p:txBody>
          <a:bodyPr>
            <a:normAutofit fontScale="90000"/>
          </a:bodyPr>
          <a:lstStyle/>
          <a:p>
            <a:r>
              <a:rPr lang="it-IT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ESEMPIO DOMANDA TESTO D</a:t>
            </a:r>
            <a:endParaRPr lang="it-IT" dirty="0"/>
          </a:p>
        </p:txBody>
      </p:sp>
      <p:pic>
        <p:nvPicPr>
          <p:cNvPr id="501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3356993"/>
            <a:ext cx="7667195" cy="31683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2"/>
          <p:cNvSpPr/>
          <p:nvPr/>
        </p:nvSpPr>
        <p:spPr>
          <a:xfrm>
            <a:off x="1187624" y="2348880"/>
            <a:ext cx="6768752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694048"/>
            <a:ext cx="2952328" cy="257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1259632" y="5661248"/>
            <a:ext cx="2232248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itchFamily="34" charset="0"/>
                <a:cs typeface="Arial" pitchFamily="34" charset="0"/>
              </a:rPr>
              <a:t>Alto numero di risposte non date o nulle</a:t>
            </a:r>
            <a:endParaRPr lang="it-IT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9919B-9298-45AA-BE96-A2CD3665A5B8}" type="datetime1">
              <a:rPr lang="it-IT" smtClean="0"/>
              <a:t>25/02/2016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41</a:t>
            </a:fld>
            <a:endParaRPr lang="it-IT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43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024744" cy="1143000"/>
          </a:xfrm>
        </p:spPr>
        <p:txBody>
          <a:bodyPr/>
          <a:lstStyle/>
          <a:p>
            <a:r>
              <a:rPr lang="it-IT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ESEMPIO DOMANDA TESTO D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2992481"/>
              </p:ext>
            </p:extLst>
          </p:nvPr>
        </p:nvGraphicFramePr>
        <p:xfrm>
          <a:off x="539552" y="2996952"/>
          <a:ext cx="7992888" cy="201622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816424"/>
                <a:gridCol w="2288482"/>
                <a:gridCol w="1887982"/>
              </a:tblGrid>
              <a:tr h="2016224">
                <a:tc>
                  <a:txBody>
                    <a:bodyPr/>
                    <a:lstStyle/>
                    <a:p>
                      <a:pPr marL="6477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D3.       </a:t>
                      </a:r>
                      <a:r>
                        <a:rPr lang="en-US" sz="800" b="1" spc="5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Le</a:t>
                      </a:r>
                      <a:r>
                        <a:rPr lang="en-US" sz="800" b="1" spc="18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b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m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b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ne</a:t>
                      </a:r>
                      <a:r>
                        <a:rPr lang="en-US" sz="800" b="1" spc="16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nate</a:t>
                      </a:r>
                      <a:r>
                        <a:rPr lang="en-US" sz="800" b="1" spc="17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n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el</a:t>
                      </a:r>
                      <a:r>
                        <a:rPr lang="en-US" sz="800" b="1" spc="18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1881</a:t>
                      </a:r>
                      <a:r>
                        <a:rPr lang="en-US" sz="800" b="1" spc="17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ebb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ro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,</a:t>
                      </a:r>
                      <a:r>
                        <a:rPr lang="en-US" sz="800" b="1" spc="16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n</a:t>
                      </a:r>
                      <a:r>
                        <a:rPr lang="en-US" sz="800" b="1" spc="19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media,</a:t>
                      </a:r>
                      <a:r>
                        <a:rPr lang="en-US" sz="800" b="1" spc="16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u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na</a:t>
                      </a:r>
                      <a:r>
                        <a:rPr lang="en-US" sz="800" b="1" spc="18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vita</a:t>
                      </a:r>
                      <a:r>
                        <a:rPr lang="en-US" sz="800" b="1" spc="17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p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ù</a:t>
                      </a:r>
                      <a:r>
                        <a:rPr lang="en-US" sz="800" b="1" spc="18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b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re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ve</a:t>
                      </a:r>
                      <a:r>
                        <a:rPr lang="en-US" sz="800" b="1" spc="16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di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 marR="39370"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quel</a:t>
                      </a:r>
                      <a:r>
                        <a:rPr lang="en-US" sz="800" b="1" spc="10" dirty="0" err="1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b="1" spc="18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che</a:t>
                      </a:r>
                      <a:r>
                        <a:rPr lang="en-US" sz="800" b="1" spc="20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-20" dirty="0" err="1">
                          <a:effectLst/>
                          <a:latin typeface="Calibri"/>
                          <a:ea typeface="Calibri"/>
                        </a:rPr>
                        <a:t>avrann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b="1" spc="1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b="1" spc="17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-20" dirty="0" err="1">
                          <a:effectLst/>
                          <a:latin typeface="Calibri"/>
                          <a:ea typeface="Calibri"/>
                        </a:rPr>
                        <a:t>bambin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b="1" spc="1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-20" dirty="0" err="1">
                          <a:effectLst/>
                          <a:latin typeface="Calibri"/>
                          <a:ea typeface="Calibri"/>
                        </a:rPr>
                        <a:t>nat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b="1" spc="16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-20" dirty="0" err="1">
                          <a:effectLst/>
                          <a:latin typeface="Calibri"/>
                          <a:ea typeface="Calibri"/>
                        </a:rPr>
                        <a:t>ne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b="1" spc="17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2</a:t>
                      </a:r>
                      <a:r>
                        <a:rPr lang="en-US" sz="800" b="1" spc="-15" dirty="0">
                          <a:effectLst/>
                          <a:latin typeface="Calibri"/>
                          <a:ea typeface="Calibri"/>
                        </a:rPr>
                        <a:t>01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0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.</a:t>
                      </a:r>
                      <a:r>
                        <a:rPr lang="en-US" sz="800" b="1" spc="15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-20" dirty="0" err="1">
                          <a:effectLst/>
                          <a:latin typeface="Calibri"/>
                          <a:ea typeface="Calibri"/>
                        </a:rPr>
                        <a:t>Q</a:t>
                      </a:r>
                      <a:r>
                        <a:rPr lang="en-US" sz="800" b="1" spc="-25" dirty="0" err="1">
                          <a:effectLst/>
                          <a:latin typeface="Calibri"/>
                          <a:ea typeface="Calibri"/>
                        </a:rPr>
                        <a:t>u</a:t>
                      </a:r>
                      <a:r>
                        <a:rPr lang="en-US" sz="800" b="1" spc="-20" dirty="0" err="1">
                          <a:effectLst/>
                          <a:latin typeface="Calibri"/>
                          <a:ea typeface="Calibri"/>
                        </a:rPr>
                        <a:t>ant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b="1" spc="15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-20" dirty="0" err="1">
                          <a:effectLst/>
                          <a:latin typeface="Calibri"/>
                          <a:ea typeface="Calibri"/>
                        </a:rPr>
                        <a:t>ann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b="1" spc="16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n</a:t>
                      </a:r>
                      <a:r>
                        <a:rPr lang="en-US" sz="800" b="1" spc="16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-20" dirty="0" err="1">
                          <a:effectLst/>
                          <a:latin typeface="Calibri"/>
                          <a:ea typeface="Calibri"/>
                        </a:rPr>
                        <a:t>meno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,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app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r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ossi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m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at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vame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n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te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?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A.      </a:t>
                      </a:r>
                      <a:r>
                        <a:rPr lang="en-US" sz="800" spc="3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2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Otto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spcAft>
                          <a:spcPts val="0"/>
                        </a:spcAft>
                      </a:pP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B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      </a:t>
                      </a:r>
                      <a:r>
                        <a:rPr lang="en-US" sz="800" spc="7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2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Dieci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C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      </a:t>
                      </a:r>
                      <a:r>
                        <a:rPr lang="en-US" sz="800" spc="8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2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Trent</a:t>
                      </a:r>
                      <a:r>
                        <a:rPr lang="en-US" sz="800" spc="10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cin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q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ue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52197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D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     </a:t>
                      </a:r>
                      <a:r>
                        <a:rPr lang="en-US" sz="800" spc="2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□   </a:t>
                      </a:r>
                      <a:r>
                        <a:rPr lang="en-US" sz="1200" spc="12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Quarantotto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Tipo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b="1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te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 spc="-5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: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espositivo</a:t>
                      </a:r>
                      <a:r>
                        <a:rPr lang="en-US" sz="800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(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misto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)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64770" marR="41275"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Tipo</a:t>
                      </a:r>
                      <a:r>
                        <a:rPr lang="en-US" sz="800" b="1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b="1" spc="-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tem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: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domanda</a:t>
                      </a:r>
                      <a:r>
                        <a:rPr lang="en-US" sz="800" spc="2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10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celta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mu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tipla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Aspetto</a:t>
                      </a:r>
                      <a:r>
                        <a:rPr lang="en-US" sz="800" b="1" spc="-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Calibri"/>
                          <a:ea typeface="Calibri"/>
                        </a:rPr>
                        <a:t>3: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F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re</a:t>
                      </a:r>
                      <a:r>
                        <a:rPr lang="en-US" sz="800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un’in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f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ere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n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za</a:t>
                      </a:r>
                      <a:r>
                        <a:rPr lang="en-US" sz="800" spc="-5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dir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tta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,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ricavando</a:t>
                      </a:r>
                      <a:r>
                        <a:rPr lang="en-US" sz="800" spc="-4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un</a:t>
                      </a:r>
                      <a:r>
                        <a:rPr lang="en-US" sz="800" spc="10" dirty="0" err="1">
                          <a:effectLst/>
                          <a:latin typeface="Calibri"/>
                          <a:ea typeface="Calibri"/>
                        </a:rPr>
                        <a:t>’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informazione</a:t>
                      </a:r>
                      <a:r>
                        <a:rPr lang="en-US" sz="800" spc="-7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impl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cita</a:t>
                      </a:r>
                      <a:r>
                        <a:rPr lang="en-US" sz="800" spc="-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da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una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spc="-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p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ù</a:t>
                      </a:r>
                      <a:r>
                        <a:rPr lang="en-US" sz="800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n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for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m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zi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ni</a:t>
                      </a:r>
                      <a:r>
                        <a:rPr lang="en-US" sz="800" spc="-5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</a:t>
                      </a:r>
                      <a:r>
                        <a:rPr lang="en-US" sz="800" spc="10" dirty="0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te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nel</a:t>
                      </a:r>
                      <a:r>
                        <a:rPr lang="en-US" sz="800" spc="-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testo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6477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e/o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tratte</a:t>
                      </a:r>
                      <a:r>
                        <a:rPr lang="en-US" sz="800" spc="-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da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l’encicloped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i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spc="-6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personale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64770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del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l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ttore.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64770"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Rispo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ta</a:t>
                      </a:r>
                      <a:r>
                        <a:rPr lang="en-US" sz="800" b="1" spc="-4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c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o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rr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et</a:t>
                      </a:r>
                      <a:r>
                        <a:rPr lang="en-US" sz="800" b="1" spc="5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b="1" dirty="0" err="1">
                          <a:effectLst/>
                          <a:latin typeface="Calibri"/>
                          <a:ea typeface="Calibri"/>
                        </a:rPr>
                        <a:t>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:</a:t>
                      </a:r>
                      <a:r>
                        <a:rPr lang="en-US" sz="800" spc="-3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marR="43815"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Per</a:t>
                      </a:r>
                      <a:r>
                        <a:rPr lang="en-US" sz="800" spc="2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rispondere</a:t>
                      </a:r>
                      <a:r>
                        <a:rPr lang="en-US" sz="800" spc="16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lo</a:t>
                      </a:r>
                      <a:r>
                        <a:rPr lang="en-US" sz="800" spc="2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stude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nt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spc="17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deve</a:t>
                      </a:r>
                      <a:r>
                        <a:rPr lang="en-US" sz="800" spc="19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formulare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64770" marR="39370" algn="just">
                        <a:spcAft>
                          <a:spcPts val="0"/>
                        </a:spcAft>
                        <a:tabLst>
                          <a:tab pos="774700" algn="l"/>
                        </a:tabLst>
                      </a:pP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un’infere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n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za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testuale</a:t>
                      </a:r>
                      <a:r>
                        <a:rPr lang="en-US" sz="800" spc="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di</a:t>
                      </a:r>
                      <a:r>
                        <a:rPr lang="en-US" sz="800" spc="5" dirty="0" err="1">
                          <a:effectLst/>
                          <a:latin typeface="Calibri"/>
                          <a:ea typeface="Calibri"/>
                        </a:rPr>
                        <a:t>r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etta</a:t>
                      </a:r>
                      <a:r>
                        <a:rPr lang="en-US" sz="800" spc="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operando</a:t>
                      </a:r>
                      <a:r>
                        <a:rPr lang="en-US" sz="800" spc="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un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semplice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	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calcolo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    </a:t>
                      </a:r>
                      <a:r>
                        <a:rPr lang="en-US" sz="800" spc="17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e     </a:t>
                      </a:r>
                      <a:r>
                        <a:rPr lang="en-US" sz="800" spc="19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deve     </a:t>
                      </a:r>
                      <a:r>
                        <a:rPr lang="en-US" sz="800" spc="17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ricavare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l’informazione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collegando</a:t>
                      </a:r>
                      <a:r>
                        <a:rPr lang="en-US" sz="800" spc="2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elementi</a:t>
                      </a:r>
                      <a:r>
                        <a:rPr lang="en-US" sz="800" spc="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presenti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 in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</a:t>
                      </a:r>
                      <a:r>
                        <a:rPr lang="en-US" sz="800" spc="5" dirty="0">
                          <a:effectLst/>
                          <a:latin typeface="Calibri"/>
                          <a:ea typeface="Calibri"/>
                        </a:rPr>
                        <a:t>u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e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dis</a:t>
                      </a:r>
                      <a:r>
                        <a:rPr lang="en-US" sz="800" spc="-5" dirty="0" err="1">
                          <a:effectLst/>
                          <a:latin typeface="Calibri"/>
                          <a:ea typeface="Calibri"/>
                        </a:rPr>
                        <a:t>t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inte</a:t>
                      </a:r>
                      <a:r>
                        <a:rPr lang="en-US" sz="800" spc="-2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parti</a:t>
                      </a:r>
                      <a:r>
                        <a:rPr lang="en-US" sz="800" spc="-15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del</a:t>
                      </a:r>
                      <a:r>
                        <a:rPr lang="en-US" sz="800" spc="-1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te</a:t>
                      </a:r>
                      <a:r>
                        <a:rPr lang="en-US" sz="800" spc="10" dirty="0" err="1">
                          <a:effectLst/>
                          <a:latin typeface="Calibri"/>
                          <a:ea typeface="Calibri"/>
                        </a:rPr>
                        <a:t>s</a:t>
                      </a:r>
                      <a:r>
                        <a:rPr lang="en-US" sz="800" dirty="0" err="1">
                          <a:effectLst/>
                          <a:latin typeface="Calibri"/>
                          <a:ea typeface="Calibri"/>
                        </a:rPr>
                        <a:t>to</a:t>
                      </a:r>
                      <a:r>
                        <a:rPr lang="en-US" sz="800" dirty="0">
                          <a:effectLst/>
                          <a:latin typeface="Calibri"/>
                          <a:ea typeface="Calibri"/>
                        </a:rPr>
                        <a:t>.</a:t>
                      </a:r>
                      <a:endParaRPr lang="it-IT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2195736" y="5445224"/>
            <a:ext cx="1440160" cy="2154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it-IT" sz="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Errori diversificati </a:t>
            </a:r>
            <a:endParaRPr lang="it-IT" sz="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1FB8-ECBB-40CC-94A5-DA2F0A551F4C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42</a:t>
            </a:fld>
            <a:endParaRPr lang="it-IT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561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7344816" cy="1080120"/>
          </a:xfrm>
        </p:spPr>
        <p:txBody>
          <a:bodyPr>
            <a:normAutofit/>
          </a:bodyPr>
          <a:lstStyle/>
          <a:p>
            <a:r>
              <a:rPr lang="it-IT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it-IT" sz="1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istribuzione percentuale delle risposte alle domande a risposta aperta univoca nella prova di Italiano - II secondaria di secondo grado</a:t>
            </a:r>
            <a:endParaRPr lang="en-GB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7341771"/>
              </p:ext>
            </p:extLst>
          </p:nvPr>
        </p:nvGraphicFramePr>
        <p:xfrm>
          <a:off x="1187624" y="2564904"/>
          <a:ext cx="6205017" cy="106112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42643"/>
                <a:gridCol w="722103"/>
                <a:gridCol w="896927"/>
                <a:gridCol w="482669"/>
                <a:gridCol w="482669"/>
                <a:gridCol w="489003"/>
                <a:gridCol w="489003"/>
              </a:tblGrid>
              <a:tr h="190050">
                <a:tc gridSpan="7">
                  <a:txBody>
                    <a:bodyPr/>
                    <a:lstStyle/>
                    <a:p>
                      <a:pPr marL="2879725" marR="2879090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LIC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9438">
                <a:tc rowSpan="2"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072515" marR="10731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000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Domanda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41275" marR="77470" algn="l">
                        <a:lnSpc>
                          <a:spcPct val="115000"/>
                        </a:lnSpc>
                        <a:spcBef>
                          <a:spcPts val="245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632460" marR="633730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94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8910" marR="16827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735" marR="16700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328">
                <a:tc>
                  <a:txBody>
                    <a:bodyPr/>
                    <a:lstStyle/>
                    <a:p>
                      <a:pPr marL="4064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</a:t>
                      </a:r>
                      <a:r>
                        <a:rPr lang="en-US" sz="1100" spc="-4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24701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34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191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  <a:tr h="160717">
                <a:tc>
                  <a:txBody>
                    <a:bodyPr/>
                    <a:lstStyle/>
                    <a:p>
                      <a:pPr marL="4064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</a:t>
                      </a:r>
                      <a:r>
                        <a:rPr lang="en-US" sz="1100" spc="-4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24701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34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73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80,8%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7683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717">
                <a:tc>
                  <a:txBody>
                    <a:bodyPr/>
                    <a:lstStyle/>
                    <a:p>
                      <a:pPr marL="4064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</a:t>
                      </a:r>
                      <a:r>
                        <a:rPr lang="en-US" sz="1100" spc="-4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24701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162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73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3937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26,1%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6,7%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837879"/>
              </p:ext>
            </p:extLst>
          </p:nvPr>
        </p:nvGraphicFramePr>
        <p:xfrm>
          <a:off x="1187624" y="3792898"/>
          <a:ext cx="6210300" cy="10922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44893"/>
                <a:gridCol w="722718"/>
                <a:gridCol w="897691"/>
                <a:gridCol w="483080"/>
                <a:gridCol w="483080"/>
                <a:gridCol w="489419"/>
                <a:gridCol w="489419"/>
              </a:tblGrid>
              <a:tr h="196850">
                <a:tc gridSpan="7">
                  <a:txBody>
                    <a:bodyPr/>
                    <a:lstStyle/>
                    <a:p>
                      <a:pPr marL="2778760" marR="277876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TECNICI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6850"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072515" marR="10731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en-US" sz="1100" b="1" spc="-5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000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Domanda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41275" marR="77470">
                        <a:lnSpc>
                          <a:spcPts val="1200"/>
                        </a:lnSpc>
                        <a:spcBef>
                          <a:spcPts val="270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632460" marR="633730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74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8910" marR="16827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735" marR="16700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4064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</a:t>
                      </a:r>
                      <a:r>
                        <a:rPr lang="en-US" sz="1100" spc="-4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spc="-1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isto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24701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13,4%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16,2%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4064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</a:t>
                      </a:r>
                      <a:r>
                        <a:rPr lang="en-US" sz="1100" spc="-4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spc="-1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isto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24701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4,4%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6,2%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9,0%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73,0%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7,4%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4064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</a:t>
                      </a:r>
                      <a:r>
                        <a:rPr lang="en-US" sz="1100" spc="-4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24701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D7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162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4,9%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8,4%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95537"/>
              </p:ext>
            </p:extLst>
          </p:nvPr>
        </p:nvGraphicFramePr>
        <p:xfrm>
          <a:off x="1187624" y="5051972"/>
          <a:ext cx="6210300" cy="10922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44893"/>
                <a:gridCol w="722718"/>
                <a:gridCol w="897691"/>
                <a:gridCol w="483080"/>
                <a:gridCol w="483080"/>
                <a:gridCol w="489419"/>
                <a:gridCol w="489419"/>
              </a:tblGrid>
              <a:tr h="196850">
                <a:tc gridSpan="7">
                  <a:txBody>
                    <a:bodyPr/>
                    <a:lstStyle/>
                    <a:p>
                      <a:pPr marL="2506980" marR="250698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PROFESSIONALI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6850"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072515" marR="10731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en-US" sz="1100" b="1" spc="-5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641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Domanda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80645" marR="49530" indent="-11430">
                        <a:lnSpc>
                          <a:spcPts val="1200"/>
                        </a:lnSpc>
                        <a:spcBef>
                          <a:spcPts val="270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632460" marR="633730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74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8910" marR="16827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735" marR="16700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4064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</a:t>
                      </a:r>
                      <a:r>
                        <a:rPr lang="en-US" sz="1100" spc="-4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24701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36,8%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4064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</a:t>
                      </a:r>
                      <a:r>
                        <a:rPr lang="en-US" sz="1100" spc="-4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24701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56,1%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4064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</a:t>
                      </a:r>
                      <a:r>
                        <a:rPr lang="en-US" sz="1100" spc="-4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24701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162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11,0%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8BA12-5EC7-45A8-8630-D3AACDDA5827}" type="datetime1">
              <a:rPr lang="it-IT" smtClean="0"/>
              <a:t>25/02/2016</a:t>
            </a:fld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43</a:t>
            </a:fld>
            <a:endParaRPr lang="it-IT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590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43825" cy="1143000"/>
          </a:xfrm>
        </p:spPr>
        <p:txBody>
          <a:bodyPr/>
          <a:lstStyle/>
          <a:p>
            <a:r>
              <a:rPr lang="it-IT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it-IT" sz="1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istribuzione percentuale delle risposte alle domande a risposta aperta univoca nella prova di Italiano - II secondaria di secondo grado</a:t>
            </a:r>
            <a:endParaRPr lang="en-GB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7053669"/>
              </p:ext>
            </p:extLst>
          </p:nvPr>
        </p:nvGraphicFramePr>
        <p:xfrm>
          <a:off x="1989296" y="2716760"/>
          <a:ext cx="4884420" cy="77520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878330"/>
                <a:gridCol w="671195"/>
                <a:gridCol w="887095"/>
                <a:gridCol w="723900"/>
                <a:gridCol w="723900"/>
              </a:tblGrid>
              <a:tr h="187325">
                <a:tc gridSpan="5">
                  <a:txBody>
                    <a:bodyPr/>
                    <a:lstStyle/>
                    <a:p>
                      <a:pPr marL="2212975" marR="2214245" algn="ctr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LIC</a:t>
                      </a:r>
                      <a:r>
                        <a:rPr lang="en-US" sz="11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6690"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686435" marR="688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en-US" sz="1100" b="1" spc="-5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000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Domanda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4930" marR="43180" indent="-11430">
                        <a:lnSpc>
                          <a:spcPct val="115000"/>
                        </a:lnSpc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13385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73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Errata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Corretta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</a:t>
                      </a:r>
                      <a:r>
                        <a:rPr lang="en-US" sz="1100" spc="-4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4155" marR="22225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035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45,2%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364638"/>
              </p:ext>
            </p:extLst>
          </p:nvPr>
        </p:nvGraphicFramePr>
        <p:xfrm>
          <a:off x="1989296" y="3864968"/>
          <a:ext cx="4884420" cy="77520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878330"/>
                <a:gridCol w="671195"/>
                <a:gridCol w="887095"/>
                <a:gridCol w="723900"/>
                <a:gridCol w="723900"/>
              </a:tblGrid>
              <a:tr h="187325">
                <a:tc gridSpan="5">
                  <a:txBody>
                    <a:bodyPr/>
                    <a:lstStyle/>
                    <a:p>
                      <a:pPr marL="2112010" marR="2113915" algn="ctr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TECNICI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6690"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686435" marR="688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en-US" sz="1100" b="1" spc="-5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000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Domanda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4930" marR="43180" indent="-11430">
                        <a:lnSpc>
                          <a:spcPct val="115000"/>
                        </a:lnSpc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13385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73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Errata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Corretta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it-IT" sz="11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espositivo</a:t>
                      </a:r>
                      <a:r>
                        <a:rPr lang="it-IT" sz="1100" spc="-4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spc="-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isto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4155" marR="22225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035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34,8%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025840"/>
              </p:ext>
            </p:extLst>
          </p:nvPr>
        </p:nvGraphicFramePr>
        <p:xfrm>
          <a:off x="1989296" y="5013176"/>
          <a:ext cx="4884420" cy="77520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878330"/>
                <a:gridCol w="671195"/>
                <a:gridCol w="887095"/>
                <a:gridCol w="723900"/>
                <a:gridCol w="723900"/>
              </a:tblGrid>
              <a:tr h="187325">
                <a:tc gridSpan="5">
                  <a:txBody>
                    <a:bodyPr/>
                    <a:lstStyle/>
                    <a:p>
                      <a:pPr marL="1840865" marR="1840865" algn="ctr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PROFESSIONALI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6690"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686435" marR="688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000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Domanda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4930" marR="43180" indent="-11430">
                        <a:lnSpc>
                          <a:spcPct val="115000"/>
                        </a:lnSpc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13385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73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Errata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Corretta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Testo</a:t>
                      </a: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espositivo</a:t>
                      </a:r>
                      <a:r>
                        <a:rPr lang="en-US" sz="1100" spc="-4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isto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4155" marR="22225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035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16,7%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132249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DBF5-8913-4E20-B8C2-46A2A7B778AE}" type="datetime1">
              <a:rPr lang="it-IT" smtClean="0"/>
              <a:t>25/02/2016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44</a:t>
            </a:fld>
            <a:endParaRPr lang="it-IT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031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>
            <a:normAutofit/>
          </a:bodyPr>
          <a:lstStyle/>
          <a:p>
            <a:r>
              <a:rPr lang="it-IT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ESEMPIO DOMANDA TESTO E</a:t>
            </a:r>
            <a:endParaRPr lang="it-IT" sz="3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060848"/>
            <a:ext cx="7992889" cy="2713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EE91-25BE-4A46-899B-F3B7894A7CD5}" type="datetime1">
              <a:rPr lang="it-IT" smtClean="0"/>
              <a:t>25/02/2016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45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516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>
                <a:solidFill>
                  <a:schemeClr val="tx1"/>
                </a:solidFill>
              </a:rPr>
              <a:t>ESEMPIO DOMANDA TESTO E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32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2666294"/>
            <a:ext cx="7560840" cy="34270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06FF-E05E-44A0-9511-14BE4FE8EB83}" type="datetime1">
              <a:rPr lang="it-IT" smtClean="0"/>
              <a:t>25/02/2016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46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09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/>
          <a:lstStyle/>
          <a:p>
            <a:r>
              <a:rPr lang="it-IT" sz="3600" dirty="0">
                <a:solidFill>
                  <a:schemeClr val="tx1"/>
                </a:solidFill>
              </a:rPr>
              <a:t>ESEMPIO DOMANDA TESTO E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22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2460278"/>
            <a:ext cx="7632848" cy="38490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F60D5-CBD3-44D5-8A4F-C71FD653FE50}" type="datetime1">
              <a:rPr lang="it-IT" smtClean="0"/>
              <a:t>25/02/2016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47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211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1143000"/>
          </a:xfrm>
        </p:spPr>
        <p:txBody>
          <a:bodyPr/>
          <a:lstStyle/>
          <a:p>
            <a:r>
              <a:rPr lang="it-IT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it-IT" sz="1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istribuzione percentuale delle risposte alle domande a risposta aperta univoca nella prova di Italiano - II secondaria di secondo grado</a:t>
            </a:r>
            <a:endParaRPr lang="en-GB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5238529"/>
              </p:ext>
            </p:extLst>
          </p:nvPr>
        </p:nvGraphicFramePr>
        <p:xfrm>
          <a:off x="1051427" y="2564904"/>
          <a:ext cx="6210300" cy="95097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44893"/>
                <a:gridCol w="722718"/>
                <a:gridCol w="897691"/>
                <a:gridCol w="483080"/>
                <a:gridCol w="483080"/>
                <a:gridCol w="489419"/>
                <a:gridCol w="489419"/>
              </a:tblGrid>
              <a:tr h="197485">
                <a:tc gridSpan="7">
                  <a:txBody>
                    <a:bodyPr/>
                    <a:lstStyle/>
                    <a:p>
                      <a:pPr marL="2879725" marR="2879090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LIC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6850">
                <a:tc rowSpan="2"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072515" marR="10731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000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Domanda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41275" marR="77470" algn="l">
                        <a:lnSpc>
                          <a:spcPct val="115000"/>
                        </a:lnSpc>
                        <a:spcBef>
                          <a:spcPts val="245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632460" marR="633730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68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8910" marR="16827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735" marR="16700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4064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Grammatica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5905" marR="2552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37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7366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690">
                <a:tc>
                  <a:txBody>
                    <a:bodyPr/>
                    <a:lstStyle/>
                    <a:p>
                      <a:pPr marL="40640" algn="l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Grammatica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5905" marR="255270" algn="ctr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algn="l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785" algn="l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85,8%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92075" algn="l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algn="l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2,8%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32107"/>
              </p:ext>
            </p:extLst>
          </p:nvPr>
        </p:nvGraphicFramePr>
        <p:xfrm>
          <a:off x="1051427" y="3717032"/>
          <a:ext cx="6210300" cy="95097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44893"/>
                <a:gridCol w="722718"/>
                <a:gridCol w="897691"/>
                <a:gridCol w="483080"/>
                <a:gridCol w="483080"/>
                <a:gridCol w="489419"/>
                <a:gridCol w="489419"/>
              </a:tblGrid>
              <a:tr h="196850">
                <a:tc gridSpan="7">
                  <a:txBody>
                    <a:bodyPr/>
                    <a:lstStyle/>
                    <a:p>
                      <a:pPr marL="2778760" marR="277876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TECNICI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6850"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072515" marR="10731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000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Domanda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41275" marR="77470">
                        <a:lnSpc>
                          <a:spcPts val="1200"/>
                        </a:lnSpc>
                        <a:spcBef>
                          <a:spcPts val="270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632460" marR="633730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74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8910" marR="16827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735" marR="16700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4064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Grammatica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5905" marR="2552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69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Grammatica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5905" marR="255270" algn="ctr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6,7%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585944"/>
              </p:ext>
            </p:extLst>
          </p:nvPr>
        </p:nvGraphicFramePr>
        <p:xfrm>
          <a:off x="1051427" y="4869160"/>
          <a:ext cx="6210300" cy="95097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44893"/>
                <a:gridCol w="722718"/>
                <a:gridCol w="897691"/>
                <a:gridCol w="483080"/>
                <a:gridCol w="483080"/>
                <a:gridCol w="489419"/>
                <a:gridCol w="489419"/>
              </a:tblGrid>
              <a:tr h="196850">
                <a:tc gridSpan="7">
                  <a:txBody>
                    <a:bodyPr/>
                    <a:lstStyle/>
                    <a:p>
                      <a:pPr marL="2506980" marR="250698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PROFESSIONALI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6850"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072515" marR="10731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8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641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Domanda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80645" marR="49530" indent="-11430">
                        <a:lnSpc>
                          <a:spcPts val="1200"/>
                        </a:lnSpc>
                        <a:spcBef>
                          <a:spcPts val="270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632460" marR="633730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74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8910" marR="16827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4465" marR="16446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735" marR="167005" algn="ctr">
                        <a:lnSpc>
                          <a:spcPct val="115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4064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Grammatica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5905" marR="2552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EEE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69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Grammatica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5905" marR="255270" algn="ctr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8130" marR="276225" algn="ctr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13,8%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2A5B-6526-4D8E-98D6-67F130D92027}" type="datetime1">
              <a:rPr lang="it-IT" smtClean="0"/>
              <a:t>25/02/2016</a:t>
            </a:fld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48</a:t>
            </a:fld>
            <a:endParaRPr lang="it-IT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617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039560"/>
              </p:ext>
            </p:extLst>
          </p:nvPr>
        </p:nvGraphicFramePr>
        <p:xfrm>
          <a:off x="2065179" y="1066707"/>
          <a:ext cx="4732655" cy="176136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877695"/>
                <a:gridCol w="671195"/>
                <a:gridCol w="869315"/>
                <a:gridCol w="663575"/>
                <a:gridCol w="650875"/>
              </a:tblGrid>
              <a:tr h="187325">
                <a:tc gridSpan="5">
                  <a:txBody>
                    <a:bodyPr/>
                    <a:lstStyle/>
                    <a:p>
                      <a:pPr marL="2141220" marR="2141855" algn="ctr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LIC</a:t>
                      </a:r>
                      <a:r>
                        <a:rPr lang="en-US" sz="11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7325"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686435" marR="687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917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64770" marR="34925" indent="-10795">
                        <a:lnSpc>
                          <a:spcPct val="115000"/>
                        </a:lnSpc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49885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66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Vero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3195">
                        <a:lnSpc>
                          <a:spcPct val="11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Falso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</a:t>
                      </a: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mmat</a:t>
                      </a:r>
                      <a:r>
                        <a:rPr lang="en-US" sz="1100" spc="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E4_a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32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14097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</a:t>
                      </a: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mmat</a:t>
                      </a:r>
                      <a:r>
                        <a:rPr lang="en-US" sz="1100" spc="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3515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E4_b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115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320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140970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</a:t>
                      </a: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mmat</a:t>
                      </a:r>
                      <a:r>
                        <a:rPr lang="en-US" sz="1100" spc="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E4_c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32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097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</a:t>
                      </a: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mmat</a:t>
                      </a:r>
                      <a:r>
                        <a:rPr lang="en-US" sz="1100" spc="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3515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E4_d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115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2245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097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92,8%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</a:t>
                      </a: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mmat</a:t>
                      </a:r>
                      <a:r>
                        <a:rPr lang="en-US" sz="1100" spc="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E4_e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320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92,8%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</a:t>
                      </a: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mmat</a:t>
                      </a:r>
                      <a:r>
                        <a:rPr lang="en-US" sz="1100" spc="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215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E4_f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115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32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14097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1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10,5%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352928" cy="1475822"/>
          </a:xfrm>
        </p:spPr>
        <p:txBody>
          <a:bodyPr>
            <a:normAutofit fontScale="90000"/>
          </a:bodyPr>
          <a:lstStyle/>
          <a:p>
            <a:r>
              <a:rPr lang="it-IT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Distribuzione percentuale delle risposte ai singoli item delle </a:t>
            </a:r>
            <a:r>
              <a:rPr lang="it-IT" sz="2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domande a </a:t>
            </a:r>
            <a:r>
              <a:rPr lang="it-IT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scelta multipla complessa nella prova di Italiano – II secondaria di secondo grado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696119"/>
              </p:ext>
            </p:extLst>
          </p:nvPr>
        </p:nvGraphicFramePr>
        <p:xfrm>
          <a:off x="2065179" y="2879197"/>
          <a:ext cx="4732655" cy="176072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877695"/>
                <a:gridCol w="671195"/>
                <a:gridCol w="869315"/>
                <a:gridCol w="663575"/>
                <a:gridCol w="650875"/>
              </a:tblGrid>
              <a:tr h="187325">
                <a:tc gridSpan="5">
                  <a:txBody>
                    <a:bodyPr/>
                    <a:lstStyle/>
                    <a:p>
                      <a:pPr marL="2040255" marR="2041525" algn="ctr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TECNICI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7325"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686435" marR="687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917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64770" marR="34925" indent="-10795">
                        <a:lnSpc>
                          <a:spcPct val="115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49885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73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Vero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3195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Falso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</a:t>
                      </a: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mmat</a:t>
                      </a:r>
                      <a:r>
                        <a:rPr lang="it-IT" sz="1100" spc="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E4_a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320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140970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</a:t>
                      </a: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mmat</a:t>
                      </a:r>
                      <a:r>
                        <a:rPr lang="it-IT" sz="1100" spc="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3515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E4_b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115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32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14097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</a:t>
                      </a: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mmat</a:t>
                      </a:r>
                      <a:r>
                        <a:rPr lang="it-IT" sz="1100" spc="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E4_c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32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097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</a:t>
                      </a: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mmat</a:t>
                      </a:r>
                      <a:r>
                        <a:rPr lang="it-IT" sz="1100" spc="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3515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E4_d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115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320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0970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</a:t>
                      </a: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mmat</a:t>
                      </a:r>
                      <a:r>
                        <a:rPr lang="it-IT" sz="1100" spc="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E4_e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32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85,0%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14097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</a:t>
                      </a: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mmat</a:t>
                      </a:r>
                      <a:r>
                        <a:rPr lang="it-IT" sz="1100" spc="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215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E4_f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115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32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14097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20,8%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516115"/>
              </p:ext>
            </p:extLst>
          </p:nvPr>
        </p:nvGraphicFramePr>
        <p:xfrm>
          <a:off x="2065179" y="4639925"/>
          <a:ext cx="4699069" cy="173692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864369"/>
                <a:gridCol w="666432"/>
                <a:gridCol w="863146"/>
                <a:gridCol w="658866"/>
                <a:gridCol w="646256"/>
              </a:tblGrid>
              <a:tr h="192992">
                <a:tc gridSpan="5">
                  <a:txBody>
                    <a:bodyPr/>
                    <a:lstStyle/>
                    <a:p>
                      <a:pPr marL="1768475" marR="1769745" algn="ctr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PROFESSIONALI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2992"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686435" marR="687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100" b="1" spc="5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100" b="1" spc="-5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ione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917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64770" marR="34925" indent="-10795">
                        <a:lnSpc>
                          <a:spcPct val="115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</a:t>
                      </a:r>
                      <a:r>
                        <a:rPr lang="it-IT" sz="11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mancante o</a:t>
                      </a:r>
                      <a:r>
                        <a:rPr lang="it-IT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</a:t>
                      </a:r>
                      <a:r>
                        <a:rPr lang="it-IT" sz="11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valida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49885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1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299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Vero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3195">
                        <a:lnSpc>
                          <a:spcPct val="11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Falso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92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</a:t>
                      </a: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mmat</a:t>
                      </a:r>
                      <a:r>
                        <a:rPr lang="it-IT" sz="1100" spc="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E4_a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320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140970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92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</a:t>
                      </a: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mmat</a:t>
                      </a:r>
                      <a:r>
                        <a:rPr lang="it-IT" sz="1100" spc="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3515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E4_b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115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32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14097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92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</a:t>
                      </a: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mmat</a:t>
                      </a:r>
                      <a:r>
                        <a:rPr lang="it-IT" sz="1100" spc="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E4_c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8,2%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32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097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  <a:tr h="192992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</a:t>
                      </a: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mmat</a:t>
                      </a:r>
                      <a:r>
                        <a:rPr lang="it-IT" sz="1100" spc="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3515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E4_d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115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320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18,8%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0970">
                        <a:lnSpc>
                          <a:spcPct val="115000"/>
                        </a:lnSpc>
                        <a:spcBef>
                          <a:spcPts val="95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</a:tr>
              <a:tr h="192992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</a:t>
                      </a: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mmat</a:t>
                      </a:r>
                      <a:r>
                        <a:rPr lang="it-IT" sz="1100" spc="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E4_e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32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73,3%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14097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19,6%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92">
                <a:tc>
                  <a:txBody>
                    <a:bodyPr/>
                    <a:lstStyle/>
                    <a:p>
                      <a:pPr marL="4064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</a:t>
                      </a: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mmat</a:t>
                      </a:r>
                      <a:r>
                        <a:rPr lang="it-IT" sz="1100" spc="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215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E4_f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115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32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63,7%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BE0"/>
                    </a:solidFill>
                  </a:tcPr>
                </a:tc>
                <a:tc>
                  <a:txBody>
                    <a:bodyPr/>
                    <a:lstStyle/>
                    <a:p>
                      <a:pPr marL="14097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it-IT" sz="11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28,8%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065338" y="31972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7CF3A-B1E3-438E-B027-ABF2C489F18C}" type="datetime1">
              <a:rPr lang="it-IT" smtClean="0"/>
              <a:t>25/02/2016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49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2641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251520" y="1772816"/>
            <a:ext cx="8640960" cy="4124206"/>
          </a:xfrm>
          <a:prstGeom prst="rect">
            <a:avLst/>
          </a:prstGeom>
          <a:ln w="762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sz="2800" b="1" dirty="0">
                <a:latin typeface="Arial"/>
                <a:ea typeface="Times New Roman"/>
                <a:cs typeface="Times New Roman"/>
              </a:rPr>
              <a:t> </a:t>
            </a:r>
            <a:r>
              <a:rPr lang="it-IT" b="1" dirty="0" smtClean="0">
                <a:latin typeface="Arial"/>
                <a:ea typeface="Times New Roman"/>
                <a:cs typeface="Arial"/>
              </a:rPr>
              <a:t>Lingua italiana</a:t>
            </a:r>
          </a:p>
          <a:p>
            <a:pPr>
              <a:spcAft>
                <a:spcPts val="0"/>
              </a:spcAft>
            </a:pPr>
            <a:r>
              <a:rPr lang="it-IT" dirty="0" smtClean="0">
                <a:latin typeface="Arial"/>
                <a:ea typeface="Times New Roman"/>
                <a:cs typeface="Arial"/>
              </a:rPr>
              <a:t>L1</a:t>
            </a:r>
            <a:r>
              <a:rPr lang="it-IT" dirty="0">
                <a:latin typeface="Arial"/>
                <a:ea typeface="Times New Roman"/>
                <a:cs typeface="Arial"/>
              </a:rPr>
              <a:t>. Padroneggiare gli strumenti espressivi ed argomentativi indispensabili per gestire l’interazione comunicativa verbale in vari contesti</a:t>
            </a:r>
            <a:endParaRPr lang="it-IT" dirty="0">
              <a:latin typeface="Arial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it-IT" dirty="0">
                <a:latin typeface="Arial"/>
                <a:ea typeface="Times New Roman"/>
                <a:cs typeface="Arial"/>
              </a:rPr>
              <a:t>L2. Leggere comprendere e interpretare testi scritti di vario tipo</a:t>
            </a:r>
            <a:endParaRPr lang="it-IT" dirty="0">
              <a:latin typeface="Arial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it-IT" dirty="0">
                <a:latin typeface="Arial"/>
                <a:ea typeface="Times New Roman"/>
                <a:cs typeface="Arial"/>
              </a:rPr>
              <a:t>L3. Produrre testi di vario tipo in relazione a diversi scopi </a:t>
            </a:r>
            <a:r>
              <a:rPr lang="it-IT" dirty="0" smtClean="0">
                <a:latin typeface="Arial"/>
                <a:ea typeface="Times New Roman"/>
                <a:cs typeface="Arial"/>
              </a:rPr>
              <a:t>comunicativi</a:t>
            </a:r>
            <a:r>
              <a:rPr lang="it-IT" b="1" dirty="0">
                <a:latin typeface="Arial"/>
                <a:ea typeface="Times New Roman"/>
                <a:cs typeface="Arial"/>
              </a:rPr>
              <a:t> </a:t>
            </a:r>
            <a:endParaRPr lang="it-IT" b="1" dirty="0" smtClean="0">
              <a:latin typeface="Arial"/>
              <a:ea typeface="Times New Roman"/>
              <a:cs typeface="Arial"/>
            </a:endParaRPr>
          </a:p>
          <a:p>
            <a:pPr>
              <a:spcAft>
                <a:spcPts val="0"/>
              </a:spcAft>
            </a:pPr>
            <a:endParaRPr lang="it-IT" dirty="0">
              <a:latin typeface="Arial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it-IT" b="1" dirty="0">
                <a:latin typeface="Arial"/>
                <a:ea typeface="Times New Roman"/>
                <a:cs typeface="Arial"/>
              </a:rPr>
              <a:t>Lingua  straniera</a:t>
            </a:r>
            <a:endParaRPr lang="it-IT" dirty="0">
              <a:latin typeface="Arial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it-IT" dirty="0">
                <a:latin typeface="Arial"/>
                <a:ea typeface="Times New Roman"/>
                <a:cs typeface="Arial"/>
              </a:rPr>
              <a:t>L4. Utilizzare la lingua </a:t>
            </a:r>
            <a:r>
              <a:rPr lang="it-IT" dirty="0" smtClean="0">
                <a:latin typeface="Arial"/>
                <a:ea typeface="Times New Roman"/>
                <a:cs typeface="Arial"/>
              </a:rPr>
              <a:t>straniera (</a:t>
            </a:r>
            <a:r>
              <a:rPr lang="it-IT" b="1" dirty="0" smtClean="0">
                <a:latin typeface="Arial"/>
                <a:ea typeface="Times New Roman"/>
                <a:cs typeface="Arial"/>
              </a:rPr>
              <a:t>inglese)</a:t>
            </a:r>
            <a:r>
              <a:rPr lang="it-IT" dirty="0" smtClean="0">
                <a:latin typeface="Arial"/>
                <a:ea typeface="Times New Roman"/>
                <a:cs typeface="Arial"/>
              </a:rPr>
              <a:t> </a:t>
            </a:r>
            <a:r>
              <a:rPr lang="it-IT" dirty="0">
                <a:latin typeface="Arial"/>
                <a:ea typeface="Times New Roman"/>
                <a:cs typeface="Arial"/>
              </a:rPr>
              <a:t>per i principali scopi comunicativi ed </a:t>
            </a:r>
            <a:r>
              <a:rPr lang="it-IT" dirty="0" smtClean="0">
                <a:latin typeface="Arial"/>
                <a:ea typeface="Times New Roman"/>
                <a:cs typeface="Arial"/>
              </a:rPr>
              <a:t>operativi</a:t>
            </a:r>
            <a:r>
              <a:rPr lang="it-IT" b="1" dirty="0">
                <a:latin typeface="Arial"/>
                <a:ea typeface="Times New Roman"/>
                <a:cs typeface="Arial"/>
              </a:rPr>
              <a:t> </a:t>
            </a:r>
            <a:endParaRPr lang="it-IT" b="1" dirty="0" smtClean="0">
              <a:latin typeface="Arial"/>
              <a:ea typeface="Times New Roman"/>
              <a:cs typeface="Arial"/>
            </a:endParaRPr>
          </a:p>
          <a:p>
            <a:pPr>
              <a:spcAft>
                <a:spcPts val="0"/>
              </a:spcAft>
            </a:pPr>
            <a:endParaRPr lang="it-IT" dirty="0">
              <a:latin typeface="Arial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it-IT" b="1" dirty="0">
                <a:latin typeface="Arial"/>
                <a:ea typeface="Times New Roman"/>
                <a:cs typeface="Arial"/>
              </a:rPr>
              <a:t>Altri linguaggi</a:t>
            </a:r>
            <a:endParaRPr lang="it-IT" dirty="0">
              <a:latin typeface="Arial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it-IT" dirty="0">
                <a:latin typeface="Arial"/>
                <a:ea typeface="Times New Roman"/>
                <a:cs typeface="Arial"/>
              </a:rPr>
              <a:t>L5. Utilizzare gli strumenti fondamentali per una fruizione consapevole del patrimonio artistico e letterario</a:t>
            </a:r>
            <a:endParaRPr lang="it-IT" dirty="0">
              <a:latin typeface="Arial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it-IT" dirty="0">
                <a:latin typeface="Arial"/>
                <a:ea typeface="Times New Roman"/>
                <a:cs typeface="Arial"/>
              </a:rPr>
              <a:t>L6. Utilizzare e produrre testi multimediali</a:t>
            </a:r>
            <a:endParaRPr lang="it-IT" dirty="0">
              <a:effectLst/>
              <a:latin typeface="Arial"/>
              <a:ea typeface="Times New Roman"/>
              <a:cs typeface="Times New Roman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153072" y="314076"/>
            <a:ext cx="65872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b="1" dirty="0" smtClean="0"/>
              <a:t>ASSE DEI LINGUAGGI</a:t>
            </a:r>
          </a:p>
          <a:p>
            <a:pPr algn="ctr"/>
            <a:r>
              <a:rPr lang="it-IT" sz="4000" b="1" dirty="0" smtClean="0"/>
              <a:t> PRIMO BIENNIO</a:t>
            </a:r>
            <a:endParaRPr lang="it-IT" sz="4000" b="1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AAFE2-B836-40E1-815D-32F95B7275EA}" type="datetime1">
              <a:rPr lang="it-IT" smtClean="0"/>
              <a:t>25/02/2016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5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199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endParaRPr lang="it-IT" dirty="0"/>
          </a:p>
          <a:p>
            <a:pPr marL="0" indent="0">
              <a:buNone/>
            </a:pPr>
            <a:r>
              <a:rPr lang="it-IT" b="1" i="1" dirty="0" smtClean="0">
                <a:latin typeface="Comic Sans MS" panose="030F0702030302020204" pitchFamily="66" charset="0"/>
              </a:rPr>
              <a:t>     GRAZIE PER L’ATTENZIONE!</a:t>
            </a:r>
          </a:p>
          <a:p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endParaRPr lang="it-IT" dirty="0"/>
          </a:p>
          <a:p>
            <a:pPr marL="0" indent="0">
              <a:buNone/>
            </a:pPr>
            <a:r>
              <a:rPr lang="it-IT" sz="2800" dirty="0" smtClean="0">
                <a:hlinkClick r:id="rId2"/>
              </a:rPr>
              <a:t>carla.galdino@istruzione.it</a:t>
            </a:r>
            <a:endParaRPr lang="it-IT" sz="2800" dirty="0" smtClean="0"/>
          </a:p>
          <a:p>
            <a:endParaRPr lang="it-IT" sz="28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8E8A-BDF3-4E3E-A4B0-961E189918A8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25/02/2016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Carla Galdino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3D1A-D421-4599-A667-38ED8F9EE85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50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7069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164979"/>
              </p:ext>
            </p:extLst>
          </p:nvPr>
        </p:nvGraphicFramePr>
        <p:xfrm>
          <a:off x="107504" y="-27384"/>
          <a:ext cx="8856984" cy="6768754"/>
        </p:xfrm>
        <a:graphic>
          <a:graphicData uri="http://schemas.openxmlformats.org/drawingml/2006/table">
            <a:tbl>
              <a:tblPr/>
              <a:tblGrid>
                <a:gridCol w="1753660"/>
                <a:gridCol w="104460"/>
                <a:gridCol w="5249622"/>
                <a:gridCol w="1749242"/>
              </a:tblGrid>
              <a:tr h="63248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700" b="1" dirty="0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RUBRICA DELLE COMPETENZE - ASSE DEI LINGUAGGI</a:t>
                      </a:r>
                      <a:endParaRPr lang="it-IT" sz="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2748" marR="22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61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dirty="0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L1</a:t>
                      </a:r>
                      <a:endParaRPr lang="it-IT" sz="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2748" marR="22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700" b="1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Italiano – Padroneggiare gli strumenti espressivi ed argomentativi indispensabili per gestire l’interazione comunicativa verbale in vari contesti</a:t>
                      </a:r>
                      <a:endParaRPr lang="it-IT" sz="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2748" marR="22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494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ABILITA'</a:t>
                      </a:r>
                      <a:endParaRPr lang="it-IT" sz="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2748" marR="22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CONOSCENZE</a:t>
                      </a:r>
                      <a:endParaRPr lang="it-IT" sz="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2748" marR="22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ANNUALITA’</a:t>
                      </a:r>
                      <a:endParaRPr lang="it-IT" sz="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2748" marR="22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808841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Comprendere il messaggio espresso in testi orali di varia tipologia, globalmente e nelle loro parti costitutive</a:t>
                      </a:r>
                    </a:p>
                  </a:txBody>
                  <a:tcPr marL="22748" marR="22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Le strutture della comunicazione e le forme linguistiche dell’espressione orale nelle varie situazioni comunicative.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Principali strutture grammaticali della lingua italiana nei vari livelli comunicativi.</a:t>
                      </a:r>
                    </a:p>
                  </a:txBody>
                  <a:tcPr marL="22748" marR="22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it-IT" sz="600" b="1">
                          <a:effectLst/>
                          <a:latin typeface="Arial"/>
                          <a:ea typeface="Times New Roman"/>
                          <a:cs typeface="ArialMT"/>
                        </a:rPr>
                        <a:t>1-2</a:t>
                      </a:r>
                      <a:endParaRPr lang="it-IT" sz="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2748" marR="22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073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Cogliere le relazioni logiche tra le varie componenti di un testo orale.</a:t>
                      </a:r>
                    </a:p>
                  </a:txBody>
                  <a:tcPr marL="22748" marR="22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it-IT" sz="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Elementi di base delle funzioni della lingua italiana.</a:t>
                      </a:r>
                    </a:p>
                  </a:txBody>
                  <a:tcPr marL="22748" marR="22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it-IT" sz="600" b="1">
                          <a:effectLst/>
                          <a:latin typeface="Arial"/>
                          <a:ea typeface="Times New Roman"/>
                          <a:cs typeface="ArialMT"/>
                        </a:rPr>
                        <a:t>1-2</a:t>
                      </a:r>
                      <a:endParaRPr lang="it-IT" sz="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2748" marR="22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609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it-IT" sz="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Esporre in modo chiaro, coerente e coeso esperienze vissute o testi ascoltati per produrre testi.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2748" marR="22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Conoscenza e uso del lessico fondamentale per la gestione di semplici comunicazioni orali in contesti formali e informali.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it-IT" sz="6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9600" algn="l"/>
                        </a:tabLs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2748" marR="22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it-IT" sz="600" b="1">
                          <a:effectLst/>
                          <a:latin typeface="Arial"/>
                          <a:ea typeface="Times New Roman"/>
                          <a:cs typeface="ArialMT"/>
                        </a:rPr>
                        <a:t>1-2</a:t>
                      </a:r>
                      <a:endParaRPr lang="it-IT" sz="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2748" marR="22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7681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Riconoscere i diversi registri comunicativi di un testo orale in contesti formali ed informali e saperli utilizzare in varie situazioni comunicative per scambiare informazioni, esprimere il proprio punto di vista e riconoscere quello altrui.</a:t>
                      </a:r>
                    </a:p>
                  </a:txBody>
                  <a:tcPr marL="22748" marR="22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La situazione comunicativa; la dimensione socio-linguistica della lingua italiana (uso dei registri, diversità tra scritto e parlato, rapporto con i dialetti).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Codici e varietà lessicali in relazione ai contesti comunicativi verbali e non verbali.</a:t>
                      </a:r>
                    </a:p>
                  </a:txBody>
                  <a:tcPr marL="22748" marR="22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it-IT" sz="600" b="1">
                          <a:effectLst/>
                          <a:latin typeface="Arial"/>
                          <a:ea typeface="Times New Roman"/>
                          <a:cs typeface="ArialMT"/>
                        </a:rPr>
                        <a:t>1-2</a:t>
                      </a:r>
                      <a:endParaRPr lang="it-IT" sz="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2748" marR="22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04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Individuare il punto di vista dell’altro in contesti formali e informali.</a:t>
                      </a:r>
                    </a:p>
                  </a:txBody>
                  <a:tcPr marL="22748" marR="22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Principi di organizzazione del discorso argomentativo</a:t>
                      </a:r>
                    </a:p>
                  </a:txBody>
                  <a:tcPr marL="22748" marR="22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it-IT" sz="600" dirty="0">
                          <a:effectLst/>
                          <a:latin typeface="Arial"/>
                          <a:ea typeface="Times New Roman"/>
                          <a:cs typeface="ArialMT"/>
                        </a:rPr>
                        <a:t>2</a:t>
                      </a:r>
                      <a:endParaRPr lang="it-IT" sz="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2748" marR="22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402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2748" marR="22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it-IT" sz="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2748" marR="22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it-IT" sz="600" dirty="0">
                          <a:effectLst/>
                          <a:latin typeface="Arial"/>
                          <a:ea typeface="Times New Roman"/>
                          <a:cs typeface="ArialMT"/>
                        </a:rPr>
                        <a:t> </a:t>
                      </a:r>
                      <a:endParaRPr lang="it-IT" sz="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2748" marR="22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9D08-2316-45A9-89A3-8949789233BB}" type="datetime1">
              <a:rPr lang="it-IT" smtClean="0"/>
              <a:t>25/02/2016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597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1320811"/>
              </p:ext>
            </p:extLst>
          </p:nvPr>
        </p:nvGraphicFramePr>
        <p:xfrm>
          <a:off x="251521" y="44624"/>
          <a:ext cx="8612620" cy="6309246"/>
        </p:xfrm>
        <a:graphic>
          <a:graphicData uri="http://schemas.openxmlformats.org/drawingml/2006/table">
            <a:tbl>
              <a:tblPr/>
              <a:tblGrid>
                <a:gridCol w="1842445"/>
                <a:gridCol w="1507508"/>
                <a:gridCol w="1507508"/>
                <a:gridCol w="1337974"/>
                <a:gridCol w="1337974"/>
                <a:gridCol w="77946"/>
                <a:gridCol w="1001265"/>
              </a:tblGrid>
              <a:tr h="663376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RUBRICA DELLE COMPETENZE - ASSE DEI LINGUAGGI</a:t>
                      </a:r>
                      <a:endParaRPr lang="it-IT" sz="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4904" marR="24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11775">
                <a:tc grid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LINGUA ITALIANA</a:t>
                      </a:r>
                      <a:endParaRPr lang="it-IT" sz="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4904" marR="24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11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7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INDICATORI</a:t>
                      </a:r>
                      <a:endParaRPr lang="it-IT" sz="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4904" marR="24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7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LIVELLI DI PADRONANZA</a:t>
                      </a:r>
                      <a:endParaRPr lang="it-IT" sz="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4904" marR="24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7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COMPITI</a:t>
                      </a:r>
                      <a:endParaRPr lang="it-IT" sz="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4904" marR="24904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0701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7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Non Raggiunto (NR)</a:t>
                      </a:r>
                      <a:endParaRPr lang="it-IT" sz="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4904" marR="24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7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Base (B)</a:t>
                      </a:r>
                      <a:endParaRPr lang="it-IT" sz="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4904" marR="24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7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Intermedio (I)</a:t>
                      </a:r>
                      <a:endParaRPr lang="it-IT" sz="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4904" marR="24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7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Avanzato (A)</a:t>
                      </a:r>
                      <a:endParaRPr lang="it-IT" sz="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4904" marR="24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1577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Calibri"/>
                        </a:rPr>
                        <a:t>Capacità espositiva </a:t>
                      </a:r>
                      <a:endParaRPr lang="it-IT" sz="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4904" marR="24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L’allievo si esprime in modo elementare e talora scorretto anche nel linguaggio settoriale.</a:t>
                      </a:r>
                    </a:p>
                  </a:txBody>
                  <a:tcPr marL="24904" marR="24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L’allievo si esprime in modo semplice ma corretto e possiede un lessico essenziale.</a:t>
                      </a:r>
                    </a:p>
                  </a:txBody>
                  <a:tcPr marL="24904" marR="24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L’allievo si esprime in modo ben organizzato e corretto e possiede una padronanza del linguaggio soddisfacente.</a:t>
                      </a:r>
                    </a:p>
                  </a:txBody>
                  <a:tcPr marL="24904" marR="24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L’allievo si esprime in modo appropriato e ben articolato</a:t>
                      </a: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Calibri"/>
                        </a:rPr>
                        <a:t> e possiede una ricchezza  lessicale che usa in modo pertinente.</a:t>
                      </a:r>
                      <a:endParaRPr lang="it-IT" sz="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4904" marR="24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Produzione di testi orali di diverso genere (autopresentazione, esposizione di un argomento studiato, esposizione di un’esperienza o di una ricerca)</a:t>
                      </a: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4904" marR="24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9846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Rispetto della consegna: completezza, pertinenza, organizzazione e coerenza </a:t>
                      </a:r>
                    </a:p>
                  </a:txBody>
                  <a:tcPr marL="24904" marR="24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L’allievo rispetta parzialmente la consegna sviluppando informazioni lacunose circa la completezza, la pertinenza e l’organicità. Le procedure applicate non sono corrette.</a:t>
                      </a:r>
                    </a:p>
                  </a:txBody>
                  <a:tcPr marL="24904" marR="24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Calibri"/>
                        </a:rPr>
                        <a:t>L’allievo rispetta la consegna sviluppando in modo essenziale le informazioni di base. </a:t>
                      </a: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Le procedure applicate sono sostanzialmente corrette.</a:t>
                      </a:r>
                    </a:p>
                  </a:txBody>
                  <a:tcPr marL="24904" marR="24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L’allievo rispetta la consegna sviluppando le informazioni in modo pertinente, coerente, non sempre completo. Le procedure applicate sono quasi sempre corrette e adeguate.</a:t>
                      </a:r>
                    </a:p>
                  </a:txBody>
                  <a:tcPr marL="24904" marR="24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L’allievo rispetta la consegna in modo ampio e completo, e sviluppa le informazioni, ricavate anche da una propria ricerca personale, collegandole in forma organica e coerente.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Le procedure applicate sono corrette e adeguate.</a:t>
                      </a:r>
                    </a:p>
                  </a:txBody>
                  <a:tcPr marL="24904" marR="24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4885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Autonomia</a:t>
                      </a:r>
                    </a:p>
                  </a:txBody>
                  <a:tcPr marL="24904" marR="24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L’allievo ha raggiunto una parziale autonomia nello svolgere i compiti in contesti noti e necessita spesso di spiegazioni aggiuntive e di una guida</a:t>
                      </a:r>
                    </a:p>
                  </a:txBody>
                  <a:tcPr marL="24904" marR="24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Calibri"/>
                        </a:rPr>
                        <a:t>L’allievo ha raggiunto un’autonomia parziale nello svolgere i compiti in contesti noti e talora necessita di spiegazioni aggiuntive </a:t>
                      </a:r>
                      <a:endParaRPr lang="it-IT" sz="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4904" marR="24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L’allievo ha raggiunto un discreto livello di autonomia nello svolgere i compiti, nella scelta degli strumenti e delle informazioni, anche in situazioni nuove</a:t>
                      </a:r>
                    </a:p>
                  </a:txBody>
                  <a:tcPr marL="24904" marR="24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L’ allievo è completamente autonomo nello svolgere i compiti e gestisce le risorse disponibili in modo efficace anche in situazioni nuove e complesse</a:t>
                      </a:r>
                    </a:p>
                  </a:txBody>
                  <a:tcPr marL="24904" marR="24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4904" marR="24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1F7D-78A6-40F5-A644-4F6876F19032}" type="datetime1">
              <a:rPr lang="it-IT" smtClean="0"/>
              <a:t>25/02/2016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142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560840" cy="1512168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PARDONANZA LINGUISTICA: AMBITI </a:t>
            </a:r>
            <a:endParaRPr lang="it-IT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2133601"/>
            <a:ext cx="8280920" cy="3931920"/>
          </a:xfrm>
          <a:ln w="76200"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interazione verbale (partecipare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 uno scambio comunicativo orale in 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vari contesti);</a:t>
            </a:r>
          </a:p>
          <a:p>
            <a:pPr marL="68580" indent="0">
              <a:buClrTx/>
              <a:buNone/>
            </a:pPr>
            <a:endParaRPr lang="it-IT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lettura (comprendere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ed interpretare testi scritti di vario tipo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);</a:t>
            </a:r>
          </a:p>
          <a:p>
            <a:pPr marL="68580" indent="0">
              <a:buClrTx/>
              <a:buNone/>
            </a:pPr>
            <a:endParaRPr lang="it-IT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scrittura (produrre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testi di vario tipo in relazione ai differenti 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scopi comunicativi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).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12E61-CA3C-4B60-9F01-FF2852F5CC2E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8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844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528682" cy="1512168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COSA VALUTANO </a:t>
            </a:r>
            <a:br>
              <a:rPr lang="it-IT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it-IT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 PROVE INVALSI</a:t>
            </a:r>
            <a:endParaRPr lang="it-IT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2133601"/>
            <a:ext cx="8352928" cy="3931920"/>
          </a:xfrm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it-IT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competenza di lettura</a:t>
            </a:r>
            <a:r>
              <a:rPr lang="it-IT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intesa come comprensione, interpretazione, riflessione e valutazione del testo scritto, </a:t>
            </a:r>
            <a:r>
              <a:rPr lang="it-IT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avente a </a:t>
            </a:r>
            <a:r>
              <a:rPr lang="it-IT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oggetto un’ampia gamma di testi letterari e non </a:t>
            </a:r>
            <a:r>
              <a:rPr lang="it-IT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letterari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it-IT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conoscenze </a:t>
            </a:r>
            <a:r>
              <a:rPr lang="it-IT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 </a:t>
            </a:r>
            <a:r>
              <a:rPr lang="it-IT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competenze grammaticali</a:t>
            </a:r>
            <a:endParaRPr lang="it-IT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B428-5092-4703-B33A-2DCEA2EB96C8}" type="datetime1">
              <a:rPr lang="it-IT" smtClean="0"/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Carla Galdino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76CA-FF9A-438A-8FB4-12166BB121AD}" type="slidenum">
              <a:rPr lang="it-IT" smtClean="0"/>
              <a:t>9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6256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188913"/>
            <a:ext cx="9429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434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4791</Words>
  <Application>Microsoft Office PowerPoint</Application>
  <PresentationFormat>Presentazione su schermo (4:3)</PresentationFormat>
  <Paragraphs>1240</Paragraphs>
  <Slides>50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50</vt:i4>
      </vt:variant>
    </vt:vector>
  </HeadingPairs>
  <TitlesOfParts>
    <vt:vector size="53" baseType="lpstr">
      <vt:lpstr>Tema di Office</vt:lpstr>
      <vt:lpstr>1_Tema di Office</vt:lpstr>
      <vt:lpstr>2_Tema di Office</vt:lpstr>
      <vt:lpstr>Presentazione standard di PowerPoint</vt:lpstr>
      <vt:lpstr>Come si può valutare in maniera attendibile e comune?</vt:lpstr>
      <vt:lpstr>Compito per il C.D.C.</vt:lpstr>
      <vt:lpstr>OBIETTIVI ASSE DEI LINGUAGGI</vt:lpstr>
      <vt:lpstr>Presentazione standard di PowerPoint</vt:lpstr>
      <vt:lpstr>Presentazione standard di PowerPoint</vt:lpstr>
      <vt:lpstr>Presentazione standard di PowerPoint</vt:lpstr>
      <vt:lpstr>PARDONANZA LINGUISTICA: AMBITI </vt:lpstr>
      <vt:lpstr>COSA VALUTANO  LE PROVE INVALSI</vt:lpstr>
      <vt:lpstr> Le dimensioni della competenza di lettura </vt:lpstr>
      <vt:lpstr>Le dimensioni della competenza di lettura</vt:lpstr>
      <vt:lpstr>Le dimensioni della competenza di lettura</vt:lpstr>
      <vt:lpstr>Come Invalsi misura la lettura</vt:lpstr>
      <vt:lpstr>PROVA DI ITALIANO</vt:lpstr>
      <vt:lpstr>Caratteristiche dei testi</vt:lpstr>
      <vt:lpstr>I formati dei testi</vt:lpstr>
      <vt:lpstr>Presentazione standard di PowerPoint</vt:lpstr>
      <vt:lpstr>Tipologie di quesiti</vt:lpstr>
      <vt:lpstr>Presentazione standard di PowerPoint</vt:lpstr>
      <vt:lpstr>Attribuzione del punteggio</vt:lpstr>
      <vt:lpstr>GLI ASPETTI</vt:lpstr>
      <vt:lpstr>PARTE PRIMA- COMPRENSIONE DEL TESTO COMPETENZA L2-LEGGERE, COMPRENDERE ED INTERPRETARE TESTI SCRITTI DI VARIO TIPO</vt:lpstr>
      <vt:lpstr>Presentazione standard di PowerPoint</vt:lpstr>
      <vt:lpstr>GRAMMATICA-COMPETENZA L1-PADRONEGGIARE GLI STRUMENTI ESPRESSIVI ED ARGOMENTATIVI INDISPENSABILI PER GESTIRE L’INTERAZIONE COMUNICATIVA VERBALE IN VARI CONTESTI</vt:lpstr>
      <vt:lpstr>ESEMPIO DOMANDA TESTO A</vt:lpstr>
      <vt:lpstr>ESEMPIO DOMANDA TESTO A</vt:lpstr>
      <vt:lpstr>ESEMPIO DOMANDA TESTO A</vt:lpstr>
      <vt:lpstr>ESEMPIO DOMANDA TESTO A</vt:lpstr>
      <vt:lpstr>ESEMPIO DOMANDA TESTO A</vt:lpstr>
      <vt:lpstr> Distribuzione percentuale delle risposte alle domande a risposta aperta univoca nella prova di Italiano - II secondaria di secondo grado </vt:lpstr>
      <vt:lpstr>ESEMPIO DOMANDA TESTO B</vt:lpstr>
      <vt:lpstr>ESEMPIO DOMANDA TESTO B</vt:lpstr>
      <vt:lpstr>ESEMPIO DOMANDA TESTO B</vt:lpstr>
      <vt:lpstr>Distribuzione percentuale delle risposte alle domande a risposta aperta univoca nella prova di Italiano - II secondaria di secondo grado</vt:lpstr>
      <vt:lpstr>ESEMPIO DOMANDA TESTO C</vt:lpstr>
      <vt:lpstr>ESEMPIO DOMANDA TESTO C</vt:lpstr>
      <vt:lpstr>ESEMPIO DOMANDA TESTO C</vt:lpstr>
      <vt:lpstr>Distribuzione percentuale delle risposte alle domande a risposta aperta univoca nella prova di Italiano - II secondaria di secondo grado</vt:lpstr>
      <vt:lpstr>Distribuzione percentuale delle risposte ai singoli item delle domande a scelta multipla complessa nella prova di Italiano – II secondaria di secondo grado </vt:lpstr>
      <vt:lpstr>ESEMPIO DOMANDA TESTO D</vt:lpstr>
      <vt:lpstr>ESEMPIO DOMANDA TESTO D</vt:lpstr>
      <vt:lpstr>ESEMPIO DOMANDA TESTO D</vt:lpstr>
      <vt:lpstr>Distribuzione percentuale delle risposte alle domande a risposta aperta univoca nella prova di Italiano - II secondaria di secondo grado</vt:lpstr>
      <vt:lpstr>Distribuzione percentuale delle risposte alle domande a risposta aperta univoca nella prova di Italiano - II secondaria di secondo grado</vt:lpstr>
      <vt:lpstr>ESEMPIO DOMANDA TESTO E</vt:lpstr>
      <vt:lpstr>ESEMPIO DOMANDA TESTO E</vt:lpstr>
      <vt:lpstr>ESEMPIO DOMANDA TESTO E</vt:lpstr>
      <vt:lpstr>Distribuzione percentuale delle risposte alle domande a risposta aperta univoca nella prova di Italiano - II secondaria di secondo grado</vt:lpstr>
      <vt:lpstr>Distribuzione percentuale delle risposte ai singoli item delle domande a scelta multipla complessa nella prova di Italiano – II secondaria di secondo grado 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Administrator</dc:creator>
  <cp:lastModifiedBy>Administrator</cp:lastModifiedBy>
  <cp:revision>13</cp:revision>
  <dcterms:created xsi:type="dcterms:W3CDTF">2016-02-25T07:51:09Z</dcterms:created>
  <dcterms:modified xsi:type="dcterms:W3CDTF">2016-02-25T09:07:05Z</dcterms:modified>
</cp:coreProperties>
</file>