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90"/>
  </p:notesMasterIdLst>
  <p:handoutMasterIdLst>
    <p:handoutMasterId r:id="rId91"/>
  </p:handoutMasterIdLst>
  <p:sldIdLst>
    <p:sldId id="380" r:id="rId2"/>
    <p:sldId id="321" r:id="rId3"/>
    <p:sldId id="322" r:id="rId4"/>
    <p:sldId id="445" r:id="rId5"/>
    <p:sldId id="446" r:id="rId6"/>
    <p:sldId id="447" r:id="rId7"/>
    <p:sldId id="448" r:id="rId8"/>
    <p:sldId id="449" r:id="rId9"/>
    <p:sldId id="450" r:id="rId10"/>
    <p:sldId id="451" r:id="rId11"/>
    <p:sldId id="452" r:id="rId12"/>
    <p:sldId id="453" r:id="rId13"/>
    <p:sldId id="454" r:id="rId14"/>
    <p:sldId id="455" r:id="rId15"/>
    <p:sldId id="456" r:id="rId16"/>
    <p:sldId id="457" r:id="rId17"/>
    <p:sldId id="332" r:id="rId18"/>
    <p:sldId id="318" r:id="rId19"/>
    <p:sldId id="324" r:id="rId20"/>
    <p:sldId id="320" r:id="rId21"/>
    <p:sldId id="287" r:id="rId22"/>
    <p:sldId id="291" r:id="rId23"/>
    <p:sldId id="297" r:id="rId24"/>
    <p:sldId id="334" r:id="rId25"/>
    <p:sldId id="301" r:id="rId26"/>
    <p:sldId id="335" r:id="rId27"/>
    <p:sldId id="336" r:id="rId28"/>
    <p:sldId id="409" r:id="rId29"/>
    <p:sldId id="339" r:id="rId30"/>
    <p:sldId id="363" r:id="rId31"/>
    <p:sldId id="347" r:id="rId32"/>
    <p:sldId id="360" r:id="rId33"/>
    <p:sldId id="355" r:id="rId34"/>
    <p:sldId id="359" r:id="rId35"/>
    <p:sldId id="422" r:id="rId36"/>
    <p:sldId id="412" r:id="rId37"/>
    <p:sldId id="300" r:id="rId38"/>
    <p:sldId id="305" r:id="rId39"/>
    <p:sldId id="378" r:id="rId40"/>
    <p:sldId id="257" r:id="rId41"/>
    <p:sldId id="379" r:id="rId42"/>
    <p:sldId id="260" r:id="rId43"/>
    <p:sldId id="299" r:id="rId44"/>
    <p:sldId id="373" r:id="rId45"/>
    <p:sldId id="370" r:id="rId46"/>
    <p:sldId id="375" r:id="rId47"/>
    <p:sldId id="383" r:id="rId48"/>
    <p:sldId id="384" r:id="rId49"/>
    <p:sldId id="376" r:id="rId50"/>
    <p:sldId id="261" r:id="rId51"/>
    <p:sldId id="367" r:id="rId52"/>
    <p:sldId id="316" r:id="rId53"/>
    <p:sldId id="425" r:id="rId54"/>
    <p:sldId id="423" r:id="rId55"/>
    <p:sldId id="424" r:id="rId56"/>
    <p:sldId id="386" r:id="rId57"/>
    <p:sldId id="399" r:id="rId58"/>
    <p:sldId id="400" r:id="rId59"/>
    <p:sldId id="401" r:id="rId60"/>
    <p:sldId id="402" r:id="rId61"/>
    <p:sldId id="403" r:id="rId62"/>
    <p:sldId id="389" r:id="rId63"/>
    <p:sldId id="388" r:id="rId64"/>
    <p:sldId id="390" r:id="rId65"/>
    <p:sldId id="340" r:id="rId66"/>
    <p:sldId id="262" r:id="rId67"/>
    <p:sldId id="264" r:id="rId68"/>
    <p:sldId id="265" r:id="rId69"/>
    <p:sldId id="270" r:id="rId70"/>
    <p:sldId id="272" r:id="rId71"/>
    <p:sldId id="269" r:id="rId72"/>
    <p:sldId id="391" r:id="rId73"/>
    <p:sldId id="392" r:id="rId74"/>
    <p:sldId id="393" r:id="rId75"/>
    <p:sldId id="394" r:id="rId76"/>
    <p:sldId id="395" r:id="rId77"/>
    <p:sldId id="396" r:id="rId78"/>
    <p:sldId id="279" r:id="rId79"/>
    <p:sldId id="280" r:id="rId80"/>
    <p:sldId id="273" r:id="rId81"/>
    <p:sldId id="275" r:id="rId82"/>
    <p:sldId id="276" r:id="rId83"/>
    <p:sldId id="277" r:id="rId84"/>
    <p:sldId id="426" r:id="rId85"/>
    <p:sldId id="427" r:id="rId86"/>
    <p:sldId id="442" r:id="rId87"/>
    <p:sldId id="443" r:id="rId88"/>
    <p:sldId id="444" r:id="rId89"/>
  </p:sldIdLst>
  <p:sldSz cx="9144000" cy="6858000" type="screen4x3"/>
  <p:notesSz cx="6799263" cy="9929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40233F37-6821-1848-B9B8-AB35B4F68356}">
          <p14:sldIdLst>
            <p14:sldId id="380"/>
          </p14:sldIdLst>
        </p14:section>
        <p14:section name="Parte 1: da dove partiamo?" id="{1AA60484-659A-174C-A6C4-1AB0CDF23678}">
          <p14:sldIdLst>
            <p14:sldId id="321"/>
            <p14:sldId id="322"/>
            <p14:sldId id="445"/>
            <p14:sldId id="446"/>
            <p14:sldId id="447"/>
            <p14:sldId id="448"/>
            <p14:sldId id="449"/>
            <p14:sldId id="450"/>
            <p14:sldId id="451"/>
            <p14:sldId id="452"/>
            <p14:sldId id="453"/>
            <p14:sldId id="454"/>
            <p14:sldId id="455"/>
            <p14:sldId id="456"/>
            <p14:sldId id="457"/>
            <p14:sldId id="332"/>
            <p14:sldId id="318"/>
            <p14:sldId id="324"/>
            <p14:sldId id="320"/>
          </p14:sldIdLst>
        </p14:section>
        <p14:section name="Sezione senza titolo" id="{7349D037-4A14-3343-8340-EC098D5ED7B4}">
          <p14:sldIdLst>
            <p14:sldId id="287"/>
            <p14:sldId id="291"/>
          </p14:sldIdLst>
        </p14:section>
        <p14:section name="Parte 2: gli strumenti di rilevazione" id="{12547220-1EAD-6043-9B89-812ABB9A2B20}">
          <p14:sldIdLst/>
        </p14:section>
        <p14:section name="Parte 1: da dove partiamo?" id="{BC802216-9904-DC42-A559-93C165F2FDC1}">
          <p14:sldIdLst>
            <p14:sldId id="297"/>
            <p14:sldId id="334"/>
            <p14:sldId id="301"/>
            <p14:sldId id="335"/>
            <p14:sldId id="336"/>
            <p14:sldId id="409"/>
            <p14:sldId id="339"/>
            <p14:sldId id="363"/>
            <p14:sldId id="347"/>
            <p14:sldId id="360"/>
            <p14:sldId id="355"/>
            <p14:sldId id="359"/>
            <p14:sldId id="422"/>
            <p14:sldId id="412"/>
            <p14:sldId id="300"/>
            <p14:sldId id="305"/>
            <p14:sldId id="378"/>
            <p14:sldId id="257"/>
            <p14:sldId id="379"/>
            <p14:sldId id="260"/>
            <p14:sldId id="299"/>
            <p14:sldId id="373"/>
            <p14:sldId id="370"/>
            <p14:sldId id="375"/>
            <p14:sldId id="383"/>
            <p14:sldId id="384"/>
            <p14:sldId id="376"/>
            <p14:sldId id="261"/>
            <p14:sldId id="367"/>
            <p14:sldId id="316"/>
            <p14:sldId id="425"/>
            <p14:sldId id="423"/>
            <p14:sldId id="424"/>
            <p14:sldId id="386"/>
            <p14:sldId id="399"/>
            <p14:sldId id="400"/>
            <p14:sldId id="401"/>
            <p14:sldId id="402"/>
            <p14:sldId id="403"/>
            <p14:sldId id="389"/>
            <p14:sldId id="388"/>
            <p14:sldId id="390"/>
            <p14:sldId id="340"/>
            <p14:sldId id="262"/>
            <p14:sldId id="264"/>
            <p14:sldId id="265"/>
            <p14:sldId id="270"/>
            <p14:sldId id="272"/>
            <p14:sldId id="269"/>
            <p14:sldId id="391"/>
            <p14:sldId id="392"/>
            <p14:sldId id="393"/>
            <p14:sldId id="394"/>
            <p14:sldId id="395"/>
            <p14:sldId id="396"/>
            <p14:sldId id="279"/>
            <p14:sldId id="280"/>
            <p14:sldId id="273"/>
            <p14:sldId id="275"/>
            <p14:sldId id="276"/>
            <p14:sldId id="277"/>
            <p14:sldId id="426"/>
            <p14:sldId id="427"/>
            <p14:sldId id="442"/>
            <p14:sldId id="443"/>
            <p14:sldId id="444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159" autoAdjust="0"/>
    <p:restoredTop sz="94627" autoAdjust="0"/>
  </p:normalViewPr>
  <p:slideViewPr>
    <p:cSldViewPr>
      <p:cViewPr varScale="1">
        <p:scale>
          <a:sx n="72" d="100"/>
          <a:sy n="72" d="100"/>
        </p:scale>
        <p:origin x="-466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920"/>
    </p:cViewPr>
  </p:sorterViewPr>
  <p:notesViewPr>
    <p:cSldViewPr snapToGrid="0" snapToObjects="1">
      <p:cViewPr varScale="1">
        <p:scale>
          <a:sx n="62" d="100"/>
          <a:sy n="62" d="100"/>
        </p:scale>
        <p:origin x="-4072" y="-112"/>
      </p:cViewPr>
      <p:guideLst>
        <p:guide orient="horz" pos="3128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notesMaster" Target="notesMasters/notesMaster1.xml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E1C865-BE7C-411D-A430-4F629812728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E48A73E-EF5D-4D57-A934-4F7625038087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it-IT" dirty="0" smtClean="0">
              <a:solidFill>
                <a:srgbClr val="AF0C0C"/>
              </a:solidFill>
            </a:rPr>
            <a:t>Profilo</a:t>
          </a:r>
        </a:p>
        <a:p>
          <a:pPr rtl="0"/>
          <a:r>
            <a:rPr lang="it-IT" dirty="0" smtClean="0">
              <a:solidFill>
                <a:srgbClr val="AF0C0C"/>
              </a:solidFill>
            </a:rPr>
            <a:t>Competenza linguistica</a:t>
          </a:r>
          <a:endParaRPr lang="it-IT" dirty="0">
            <a:solidFill>
              <a:srgbClr val="AF0C0C"/>
            </a:solidFill>
          </a:endParaRPr>
        </a:p>
      </dgm:t>
    </dgm:pt>
    <dgm:pt modelId="{46B363A8-20D3-4A25-8E70-A3D6C32BDD67}" type="parTrans" cxnId="{00DFBFA4-CF46-4B75-944C-C40F7F3BC14B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24CE74E9-E27A-4A2D-B460-92018B422B50}" type="sibTrans" cxnId="{00DFBFA4-CF46-4B75-944C-C40F7F3BC14B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E2C88721-7F5B-4F4D-BEBB-244478B934A4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it-IT" dirty="0" smtClean="0">
              <a:solidFill>
                <a:srgbClr val="AF0C0C"/>
              </a:solidFill>
            </a:rPr>
            <a:t>Obiettivi di apprendimento</a:t>
          </a:r>
          <a:endParaRPr lang="it-IT" dirty="0">
            <a:solidFill>
              <a:srgbClr val="AF0C0C"/>
            </a:solidFill>
          </a:endParaRPr>
        </a:p>
      </dgm:t>
    </dgm:pt>
    <dgm:pt modelId="{3F2F10DB-DF1D-456A-9FAF-0CEAB02C97D1}" type="parTrans" cxnId="{B84DA824-7714-447C-9FB8-41624181CB66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036AE522-3028-4EDC-8A66-8989B2D9E748}" type="sibTrans" cxnId="{B84DA824-7714-447C-9FB8-41624181CB66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9A4F23BD-F7C9-49D2-9110-673954BB8E87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it-IT" dirty="0" smtClean="0">
              <a:solidFill>
                <a:srgbClr val="AF0C0C"/>
              </a:solidFill>
            </a:rPr>
            <a:t>Traguardi</a:t>
          </a:r>
        </a:p>
        <a:p>
          <a:pPr rtl="0"/>
          <a:r>
            <a:rPr lang="it-IT" dirty="0" smtClean="0">
              <a:solidFill>
                <a:srgbClr val="AF0C0C"/>
              </a:solidFill>
            </a:rPr>
            <a:t>Competenze da sviluppare</a:t>
          </a:r>
          <a:endParaRPr lang="it-IT" dirty="0">
            <a:solidFill>
              <a:srgbClr val="AF0C0C"/>
            </a:solidFill>
          </a:endParaRPr>
        </a:p>
      </dgm:t>
    </dgm:pt>
    <dgm:pt modelId="{D6BE6C12-54D8-4FB0-A61D-65A02E209E22}" type="sibTrans" cxnId="{7C3BD291-D9FB-42CE-9D4F-6C8B6E566F6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FDD67C65-5E92-4C72-9F74-93C38C8B5FEC}" type="parTrans" cxnId="{7C3BD291-D9FB-42CE-9D4F-6C8B6E566F6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415D822C-A8CA-4E93-A61D-F2674E21483B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it-IT" dirty="0" smtClean="0">
              <a:solidFill>
                <a:srgbClr val="AF0C0C"/>
              </a:solidFill>
            </a:rPr>
            <a:t>Testi</a:t>
          </a:r>
          <a:endParaRPr lang="it-IT" dirty="0">
            <a:solidFill>
              <a:srgbClr val="AF0C0C"/>
            </a:solidFill>
          </a:endParaRPr>
        </a:p>
      </dgm:t>
    </dgm:pt>
    <dgm:pt modelId="{4910810E-B2B4-4F78-8D77-B0A2A90C3C3C}" type="sibTrans" cxnId="{E1EB38FA-856D-4001-BDB2-995C00FCA65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A109866D-2F4E-488E-AF1F-8941D38DB546}" type="parTrans" cxnId="{E1EB38FA-856D-4001-BDB2-995C00FCA65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AE477AD1-E461-4A4F-888D-D9080E059507}" type="pres">
      <dgm:prSet presAssocID="{76E1C865-BE7C-411D-A430-4F629812728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F0127DD8-EBA5-425F-89CB-C8E25B7D280F}" type="pres">
      <dgm:prSet presAssocID="{FE48A73E-EF5D-4D57-A934-4F7625038087}" presName="hierRoot1" presStyleCnt="0">
        <dgm:presLayoutVars>
          <dgm:hierBranch val="init"/>
        </dgm:presLayoutVars>
      </dgm:prSet>
      <dgm:spPr/>
    </dgm:pt>
    <dgm:pt modelId="{54DFDF1B-CC50-4258-9448-C81B5E9C18E8}" type="pres">
      <dgm:prSet presAssocID="{FE48A73E-EF5D-4D57-A934-4F7625038087}" presName="rootComposite1" presStyleCnt="0"/>
      <dgm:spPr/>
    </dgm:pt>
    <dgm:pt modelId="{F97805F1-C8A4-4747-8E27-B2C746EB8319}" type="pres">
      <dgm:prSet presAssocID="{FE48A73E-EF5D-4D57-A934-4F7625038087}" presName="rootText1" presStyleLbl="node0" presStyleIdx="0" presStyleCnt="1" custLinFactNeighborX="24207" custLinFactNeighborY="3318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18F23354-65D8-4280-A32A-709E34EB0B1C}" type="pres">
      <dgm:prSet presAssocID="{FE48A73E-EF5D-4D57-A934-4F7625038087}" presName="rootConnector1" presStyleLbl="node1" presStyleIdx="0" presStyleCnt="0"/>
      <dgm:spPr/>
      <dgm:t>
        <a:bodyPr/>
        <a:lstStyle/>
        <a:p>
          <a:endParaRPr lang="it-IT"/>
        </a:p>
      </dgm:t>
    </dgm:pt>
    <dgm:pt modelId="{8168CCDA-E20D-4276-8543-B38B9319D23C}" type="pres">
      <dgm:prSet presAssocID="{FE48A73E-EF5D-4D57-A934-4F7625038087}" presName="hierChild2" presStyleCnt="0"/>
      <dgm:spPr/>
    </dgm:pt>
    <dgm:pt modelId="{EDEA4F73-2D10-4638-A3D6-E0BF36ADF031}" type="pres">
      <dgm:prSet presAssocID="{FDD67C65-5E92-4C72-9F74-93C38C8B5FEC}" presName="Name37" presStyleLbl="parChTrans1D2" presStyleIdx="0" presStyleCnt="1"/>
      <dgm:spPr/>
      <dgm:t>
        <a:bodyPr/>
        <a:lstStyle/>
        <a:p>
          <a:endParaRPr lang="it-IT"/>
        </a:p>
      </dgm:t>
    </dgm:pt>
    <dgm:pt modelId="{D7A43B9B-9863-4036-A388-42E6352F5F96}" type="pres">
      <dgm:prSet presAssocID="{9A4F23BD-F7C9-49D2-9110-673954BB8E87}" presName="hierRoot2" presStyleCnt="0">
        <dgm:presLayoutVars>
          <dgm:hierBranch val="init"/>
        </dgm:presLayoutVars>
      </dgm:prSet>
      <dgm:spPr/>
    </dgm:pt>
    <dgm:pt modelId="{3008ADEB-8EC7-4AFF-9438-6ADF7BAA4DC0}" type="pres">
      <dgm:prSet presAssocID="{9A4F23BD-F7C9-49D2-9110-673954BB8E87}" presName="rootComposite" presStyleCnt="0"/>
      <dgm:spPr/>
    </dgm:pt>
    <dgm:pt modelId="{90EB3682-D497-4CFC-9205-34A1C6B6E3A7}" type="pres">
      <dgm:prSet presAssocID="{9A4F23BD-F7C9-49D2-9110-673954BB8E87}" presName="rootText" presStyleLbl="node2" presStyleIdx="0" presStyleCnt="1" custLinFactNeighborX="24207" custLinFactNeighborY="3838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8E094278-0951-46E2-8138-C9BE7E2B1059}" type="pres">
      <dgm:prSet presAssocID="{9A4F23BD-F7C9-49D2-9110-673954BB8E87}" presName="rootConnector" presStyleLbl="node2" presStyleIdx="0" presStyleCnt="1"/>
      <dgm:spPr/>
      <dgm:t>
        <a:bodyPr/>
        <a:lstStyle/>
        <a:p>
          <a:endParaRPr lang="it-IT"/>
        </a:p>
      </dgm:t>
    </dgm:pt>
    <dgm:pt modelId="{69825F99-D614-4503-8B5F-80EE7E940211}" type="pres">
      <dgm:prSet presAssocID="{9A4F23BD-F7C9-49D2-9110-673954BB8E87}" presName="hierChild4" presStyleCnt="0"/>
      <dgm:spPr/>
    </dgm:pt>
    <dgm:pt modelId="{DA020ABD-E84A-49AD-9ABA-1272AD39B4D5}" type="pres">
      <dgm:prSet presAssocID="{A109866D-2F4E-488E-AF1F-8941D38DB546}" presName="Name37" presStyleLbl="parChTrans1D3" presStyleIdx="0" presStyleCnt="1"/>
      <dgm:spPr/>
      <dgm:t>
        <a:bodyPr/>
        <a:lstStyle/>
        <a:p>
          <a:endParaRPr lang="it-IT"/>
        </a:p>
      </dgm:t>
    </dgm:pt>
    <dgm:pt modelId="{6240A9A5-4A9D-4967-A75A-F9441A2B425F}" type="pres">
      <dgm:prSet presAssocID="{415D822C-A8CA-4E93-A61D-F2674E21483B}" presName="hierRoot2" presStyleCnt="0">
        <dgm:presLayoutVars>
          <dgm:hierBranch val="init"/>
        </dgm:presLayoutVars>
      </dgm:prSet>
      <dgm:spPr/>
    </dgm:pt>
    <dgm:pt modelId="{E0F1A944-BD4B-4A09-A571-37273819A3F1}" type="pres">
      <dgm:prSet presAssocID="{415D822C-A8CA-4E93-A61D-F2674E21483B}" presName="rootComposite" presStyleCnt="0"/>
      <dgm:spPr/>
    </dgm:pt>
    <dgm:pt modelId="{8528AE78-69F6-46EB-9CB9-F430DAD5D089}" type="pres">
      <dgm:prSet presAssocID="{415D822C-A8CA-4E93-A61D-F2674E21483B}" presName="rootText" presStyleLbl="node3" presStyleIdx="0" presStyleCnt="1" custLinFactY="38494" custLinFactNeighborX="24207" custLinFactNeighborY="10000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24011F6F-0E83-4990-B615-552CB8867559}" type="pres">
      <dgm:prSet presAssocID="{415D822C-A8CA-4E93-A61D-F2674E21483B}" presName="rootConnector" presStyleLbl="node3" presStyleIdx="0" presStyleCnt="1"/>
      <dgm:spPr/>
      <dgm:t>
        <a:bodyPr/>
        <a:lstStyle/>
        <a:p>
          <a:endParaRPr lang="it-IT"/>
        </a:p>
      </dgm:t>
    </dgm:pt>
    <dgm:pt modelId="{3E3D2D42-835F-451D-A1E7-4A5E313C678B}" type="pres">
      <dgm:prSet presAssocID="{415D822C-A8CA-4E93-A61D-F2674E21483B}" presName="hierChild4" presStyleCnt="0"/>
      <dgm:spPr/>
    </dgm:pt>
    <dgm:pt modelId="{E51B6AB9-AA45-4B05-AE85-23F01074FE10}" type="pres">
      <dgm:prSet presAssocID="{3F2F10DB-DF1D-456A-9FAF-0CEAB02C97D1}" presName="Name37" presStyleLbl="parChTrans1D4" presStyleIdx="0" presStyleCnt="1"/>
      <dgm:spPr/>
      <dgm:t>
        <a:bodyPr/>
        <a:lstStyle/>
        <a:p>
          <a:endParaRPr lang="it-IT"/>
        </a:p>
      </dgm:t>
    </dgm:pt>
    <dgm:pt modelId="{96AF04A6-E2D9-4C2D-88E4-B6E53322C8D8}" type="pres">
      <dgm:prSet presAssocID="{E2C88721-7F5B-4F4D-BEBB-244478B934A4}" presName="hierRoot2" presStyleCnt="0">
        <dgm:presLayoutVars>
          <dgm:hierBranch val="init"/>
        </dgm:presLayoutVars>
      </dgm:prSet>
      <dgm:spPr/>
    </dgm:pt>
    <dgm:pt modelId="{DB22557A-7285-4325-8E68-9A844189C5A3}" type="pres">
      <dgm:prSet presAssocID="{E2C88721-7F5B-4F4D-BEBB-244478B934A4}" presName="rootComposite" presStyleCnt="0"/>
      <dgm:spPr/>
    </dgm:pt>
    <dgm:pt modelId="{AD0706BF-7322-4D13-9596-E703F01906EB}" type="pres">
      <dgm:prSet presAssocID="{E2C88721-7F5B-4F4D-BEBB-244478B934A4}" presName="rootText" presStyleLbl="node4" presStyleIdx="0" presStyleCnt="1" custScaleX="95937" custScaleY="100911" custLinFactY="-54409" custLinFactNeighborX="-793" custLinFactNeighborY="-10000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DC12493C-9FB8-45AE-B5B3-A927581E3808}" type="pres">
      <dgm:prSet presAssocID="{E2C88721-7F5B-4F4D-BEBB-244478B934A4}" presName="rootConnector" presStyleLbl="node4" presStyleIdx="0" presStyleCnt="1"/>
      <dgm:spPr/>
      <dgm:t>
        <a:bodyPr/>
        <a:lstStyle/>
        <a:p>
          <a:endParaRPr lang="it-IT"/>
        </a:p>
      </dgm:t>
    </dgm:pt>
    <dgm:pt modelId="{797865E6-D95E-4F53-AC85-8FD497992D0F}" type="pres">
      <dgm:prSet presAssocID="{E2C88721-7F5B-4F4D-BEBB-244478B934A4}" presName="hierChild4" presStyleCnt="0"/>
      <dgm:spPr/>
    </dgm:pt>
    <dgm:pt modelId="{41FD5693-5EC5-45CF-84C5-3ADC90A82840}" type="pres">
      <dgm:prSet presAssocID="{E2C88721-7F5B-4F4D-BEBB-244478B934A4}" presName="hierChild5" presStyleCnt="0"/>
      <dgm:spPr/>
    </dgm:pt>
    <dgm:pt modelId="{F36B3EE4-FE25-4158-BFBF-1428D2D7D02C}" type="pres">
      <dgm:prSet presAssocID="{415D822C-A8CA-4E93-A61D-F2674E21483B}" presName="hierChild5" presStyleCnt="0"/>
      <dgm:spPr/>
    </dgm:pt>
    <dgm:pt modelId="{DADA4665-4C79-4CD1-AD48-3CEEF0D226CA}" type="pres">
      <dgm:prSet presAssocID="{9A4F23BD-F7C9-49D2-9110-673954BB8E87}" presName="hierChild5" presStyleCnt="0"/>
      <dgm:spPr/>
    </dgm:pt>
    <dgm:pt modelId="{CA25F647-844C-4A5C-A7EB-219D2E4F5D6A}" type="pres">
      <dgm:prSet presAssocID="{FE48A73E-EF5D-4D57-A934-4F7625038087}" presName="hierChild3" presStyleCnt="0"/>
      <dgm:spPr/>
    </dgm:pt>
  </dgm:ptLst>
  <dgm:cxnLst>
    <dgm:cxn modelId="{314700B2-D073-7442-90A2-DC6B20AA888A}" type="presOf" srcId="{3F2F10DB-DF1D-456A-9FAF-0CEAB02C97D1}" destId="{E51B6AB9-AA45-4B05-AE85-23F01074FE10}" srcOrd="0" destOrd="0" presId="urn:microsoft.com/office/officeart/2005/8/layout/orgChart1"/>
    <dgm:cxn modelId="{00DFBFA4-CF46-4B75-944C-C40F7F3BC14B}" srcId="{76E1C865-BE7C-411D-A430-4F6298127280}" destId="{FE48A73E-EF5D-4D57-A934-4F7625038087}" srcOrd="0" destOrd="0" parTransId="{46B363A8-20D3-4A25-8E70-A3D6C32BDD67}" sibTransId="{24CE74E9-E27A-4A2D-B460-92018B422B50}"/>
    <dgm:cxn modelId="{B84DA824-7714-447C-9FB8-41624181CB66}" srcId="{415D822C-A8CA-4E93-A61D-F2674E21483B}" destId="{E2C88721-7F5B-4F4D-BEBB-244478B934A4}" srcOrd="0" destOrd="0" parTransId="{3F2F10DB-DF1D-456A-9FAF-0CEAB02C97D1}" sibTransId="{036AE522-3028-4EDC-8A66-8989B2D9E748}"/>
    <dgm:cxn modelId="{66243ADA-0D72-9441-AA1F-9CB3EB8025A7}" type="presOf" srcId="{415D822C-A8CA-4E93-A61D-F2674E21483B}" destId="{8528AE78-69F6-46EB-9CB9-F430DAD5D089}" srcOrd="0" destOrd="0" presId="urn:microsoft.com/office/officeart/2005/8/layout/orgChart1"/>
    <dgm:cxn modelId="{090E6038-7803-5841-A734-6DF4E6F34489}" type="presOf" srcId="{FE48A73E-EF5D-4D57-A934-4F7625038087}" destId="{F97805F1-C8A4-4747-8E27-B2C746EB8319}" srcOrd="0" destOrd="0" presId="urn:microsoft.com/office/officeart/2005/8/layout/orgChart1"/>
    <dgm:cxn modelId="{AA29F467-2B5D-424A-931C-B83DC07E50BC}" type="presOf" srcId="{9A4F23BD-F7C9-49D2-9110-673954BB8E87}" destId="{90EB3682-D497-4CFC-9205-34A1C6B6E3A7}" srcOrd="0" destOrd="0" presId="urn:microsoft.com/office/officeart/2005/8/layout/orgChart1"/>
    <dgm:cxn modelId="{A3BC8BD0-12E9-A44C-B2BE-0AC213FD9D27}" type="presOf" srcId="{E2C88721-7F5B-4F4D-BEBB-244478B934A4}" destId="{AD0706BF-7322-4D13-9596-E703F01906EB}" srcOrd="0" destOrd="0" presId="urn:microsoft.com/office/officeart/2005/8/layout/orgChart1"/>
    <dgm:cxn modelId="{5CF96526-586B-8A47-AD7D-D7F244DE0C03}" type="presOf" srcId="{FDD67C65-5E92-4C72-9F74-93C38C8B5FEC}" destId="{EDEA4F73-2D10-4638-A3D6-E0BF36ADF031}" srcOrd="0" destOrd="0" presId="urn:microsoft.com/office/officeart/2005/8/layout/orgChart1"/>
    <dgm:cxn modelId="{0DB98890-AB23-5C41-8CCC-F7488BC91DC7}" type="presOf" srcId="{9A4F23BD-F7C9-49D2-9110-673954BB8E87}" destId="{8E094278-0951-46E2-8138-C9BE7E2B1059}" srcOrd="1" destOrd="0" presId="urn:microsoft.com/office/officeart/2005/8/layout/orgChart1"/>
    <dgm:cxn modelId="{E1EB38FA-856D-4001-BDB2-995C00FCA65F}" srcId="{9A4F23BD-F7C9-49D2-9110-673954BB8E87}" destId="{415D822C-A8CA-4E93-A61D-F2674E21483B}" srcOrd="0" destOrd="0" parTransId="{A109866D-2F4E-488E-AF1F-8941D38DB546}" sibTransId="{4910810E-B2B4-4F78-8D77-B0A2A90C3C3C}"/>
    <dgm:cxn modelId="{43E3CED4-800A-2640-B43D-5BD5D7D1656C}" type="presOf" srcId="{FE48A73E-EF5D-4D57-A934-4F7625038087}" destId="{18F23354-65D8-4280-A32A-709E34EB0B1C}" srcOrd="1" destOrd="0" presId="urn:microsoft.com/office/officeart/2005/8/layout/orgChart1"/>
    <dgm:cxn modelId="{C6A7C9B7-8D89-BD46-99CA-75E072992A2F}" type="presOf" srcId="{415D822C-A8CA-4E93-A61D-F2674E21483B}" destId="{24011F6F-0E83-4990-B615-552CB8867559}" srcOrd="1" destOrd="0" presId="urn:microsoft.com/office/officeart/2005/8/layout/orgChart1"/>
    <dgm:cxn modelId="{A8AE54AB-E42B-5E49-B2E0-F3AA693FFBD3}" type="presOf" srcId="{E2C88721-7F5B-4F4D-BEBB-244478B934A4}" destId="{DC12493C-9FB8-45AE-B5B3-A927581E3808}" srcOrd="1" destOrd="0" presId="urn:microsoft.com/office/officeart/2005/8/layout/orgChart1"/>
    <dgm:cxn modelId="{A1DDEDBF-DD5F-1D42-876E-CA2063E6D73B}" type="presOf" srcId="{76E1C865-BE7C-411D-A430-4F6298127280}" destId="{AE477AD1-E461-4A4F-888D-D9080E059507}" srcOrd="0" destOrd="0" presId="urn:microsoft.com/office/officeart/2005/8/layout/orgChart1"/>
    <dgm:cxn modelId="{41AF656C-1D5A-CE47-981F-E11485FA1F6A}" type="presOf" srcId="{A109866D-2F4E-488E-AF1F-8941D38DB546}" destId="{DA020ABD-E84A-49AD-9ABA-1272AD39B4D5}" srcOrd="0" destOrd="0" presId="urn:microsoft.com/office/officeart/2005/8/layout/orgChart1"/>
    <dgm:cxn modelId="{7C3BD291-D9FB-42CE-9D4F-6C8B6E566F6F}" srcId="{FE48A73E-EF5D-4D57-A934-4F7625038087}" destId="{9A4F23BD-F7C9-49D2-9110-673954BB8E87}" srcOrd="0" destOrd="0" parTransId="{FDD67C65-5E92-4C72-9F74-93C38C8B5FEC}" sibTransId="{D6BE6C12-54D8-4FB0-A61D-65A02E209E22}"/>
    <dgm:cxn modelId="{2A094DA4-0DB3-824A-89B4-8A226B751725}" type="presParOf" srcId="{AE477AD1-E461-4A4F-888D-D9080E059507}" destId="{F0127DD8-EBA5-425F-89CB-C8E25B7D280F}" srcOrd="0" destOrd="0" presId="urn:microsoft.com/office/officeart/2005/8/layout/orgChart1"/>
    <dgm:cxn modelId="{02DB77E3-AA2F-0A44-9B06-F41A63E0E577}" type="presParOf" srcId="{F0127DD8-EBA5-425F-89CB-C8E25B7D280F}" destId="{54DFDF1B-CC50-4258-9448-C81B5E9C18E8}" srcOrd="0" destOrd="0" presId="urn:microsoft.com/office/officeart/2005/8/layout/orgChart1"/>
    <dgm:cxn modelId="{21D35A68-CB4C-A445-9E88-31E122B77A00}" type="presParOf" srcId="{54DFDF1B-CC50-4258-9448-C81B5E9C18E8}" destId="{F97805F1-C8A4-4747-8E27-B2C746EB8319}" srcOrd="0" destOrd="0" presId="urn:microsoft.com/office/officeart/2005/8/layout/orgChart1"/>
    <dgm:cxn modelId="{342F3D54-06CF-7F44-9953-F5898F71811C}" type="presParOf" srcId="{54DFDF1B-CC50-4258-9448-C81B5E9C18E8}" destId="{18F23354-65D8-4280-A32A-709E34EB0B1C}" srcOrd="1" destOrd="0" presId="urn:microsoft.com/office/officeart/2005/8/layout/orgChart1"/>
    <dgm:cxn modelId="{0E7A118A-A69F-D341-B333-8CD476E72B01}" type="presParOf" srcId="{F0127DD8-EBA5-425F-89CB-C8E25B7D280F}" destId="{8168CCDA-E20D-4276-8543-B38B9319D23C}" srcOrd="1" destOrd="0" presId="urn:microsoft.com/office/officeart/2005/8/layout/orgChart1"/>
    <dgm:cxn modelId="{C6E1C130-35C7-7D4C-893B-96670F1430A5}" type="presParOf" srcId="{8168CCDA-E20D-4276-8543-B38B9319D23C}" destId="{EDEA4F73-2D10-4638-A3D6-E0BF36ADF031}" srcOrd="0" destOrd="0" presId="urn:microsoft.com/office/officeart/2005/8/layout/orgChart1"/>
    <dgm:cxn modelId="{75EEB157-89C0-D34A-B652-268E3CB4718D}" type="presParOf" srcId="{8168CCDA-E20D-4276-8543-B38B9319D23C}" destId="{D7A43B9B-9863-4036-A388-42E6352F5F96}" srcOrd="1" destOrd="0" presId="urn:microsoft.com/office/officeart/2005/8/layout/orgChart1"/>
    <dgm:cxn modelId="{A721B91E-D48E-2D49-83FF-8DC5818FB51E}" type="presParOf" srcId="{D7A43B9B-9863-4036-A388-42E6352F5F96}" destId="{3008ADEB-8EC7-4AFF-9438-6ADF7BAA4DC0}" srcOrd="0" destOrd="0" presId="urn:microsoft.com/office/officeart/2005/8/layout/orgChart1"/>
    <dgm:cxn modelId="{22FDEBD0-2F66-A64C-8B08-62A798FDCF31}" type="presParOf" srcId="{3008ADEB-8EC7-4AFF-9438-6ADF7BAA4DC0}" destId="{90EB3682-D497-4CFC-9205-34A1C6B6E3A7}" srcOrd="0" destOrd="0" presId="urn:microsoft.com/office/officeart/2005/8/layout/orgChart1"/>
    <dgm:cxn modelId="{F4C712D3-958D-0F49-B2DB-831EB05661B1}" type="presParOf" srcId="{3008ADEB-8EC7-4AFF-9438-6ADF7BAA4DC0}" destId="{8E094278-0951-46E2-8138-C9BE7E2B1059}" srcOrd="1" destOrd="0" presId="urn:microsoft.com/office/officeart/2005/8/layout/orgChart1"/>
    <dgm:cxn modelId="{569CBF22-DE79-5E47-85C6-9ADAD65ADBD5}" type="presParOf" srcId="{D7A43B9B-9863-4036-A388-42E6352F5F96}" destId="{69825F99-D614-4503-8B5F-80EE7E940211}" srcOrd="1" destOrd="0" presId="urn:microsoft.com/office/officeart/2005/8/layout/orgChart1"/>
    <dgm:cxn modelId="{F0EA872A-43C5-2E4F-8AAC-0A856E129D6B}" type="presParOf" srcId="{69825F99-D614-4503-8B5F-80EE7E940211}" destId="{DA020ABD-E84A-49AD-9ABA-1272AD39B4D5}" srcOrd="0" destOrd="0" presId="urn:microsoft.com/office/officeart/2005/8/layout/orgChart1"/>
    <dgm:cxn modelId="{4157DE62-EA09-3B42-A49D-12BF3B0B3F85}" type="presParOf" srcId="{69825F99-D614-4503-8B5F-80EE7E940211}" destId="{6240A9A5-4A9D-4967-A75A-F9441A2B425F}" srcOrd="1" destOrd="0" presId="urn:microsoft.com/office/officeart/2005/8/layout/orgChart1"/>
    <dgm:cxn modelId="{9F308C19-5EB1-1E46-8E6A-5E80FBAB60E2}" type="presParOf" srcId="{6240A9A5-4A9D-4967-A75A-F9441A2B425F}" destId="{E0F1A944-BD4B-4A09-A571-37273819A3F1}" srcOrd="0" destOrd="0" presId="urn:microsoft.com/office/officeart/2005/8/layout/orgChart1"/>
    <dgm:cxn modelId="{301B21C4-909F-394C-841A-12A6759BF008}" type="presParOf" srcId="{E0F1A944-BD4B-4A09-A571-37273819A3F1}" destId="{8528AE78-69F6-46EB-9CB9-F430DAD5D089}" srcOrd="0" destOrd="0" presId="urn:microsoft.com/office/officeart/2005/8/layout/orgChart1"/>
    <dgm:cxn modelId="{DB7D780A-1D5B-7843-8BEB-0C82ACBB438E}" type="presParOf" srcId="{E0F1A944-BD4B-4A09-A571-37273819A3F1}" destId="{24011F6F-0E83-4990-B615-552CB8867559}" srcOrd="1" destOrd="0" presId="urn:microsoft.com/office/officeart/2005/8/layout/orgChart1"/>
    <dgm:cxn modelId="{8B643658-879C-AB42-91DF-FC10DFC3B9D5}" type="presParOf" srcId="{6240A9A5-4A9D-4967-A75A-F9441A2B425F}" destId="{3E3D2D42-835F-451D-A1E7-4A5E313C678B}" srcOrd="1" destOrd="0" presId="urn:microsoft.com/office/officeart/2005/8/layout/orgChart1"/>
    <dgm:cxn modelId="{93704475-2B29-9643-97C5-02BF576BC6E4}" type="presParOf" srcId="{3E3D2D42-835F-451D-A1E7-4A5E313C678B}" destId="{E51B6AB9-AA45-4B05-AE85-23F01074FE10}" srcOrd="0" destOrd="0" presId="urn:microsoft.com/office/officeart/2005/8/layout/orgChart1"/>
    <dgm:cxn modelId="{5911061F-5E41-E642-8E7B-53A0E76E824B}" type="presParOf" srcId="{3E3D2D42-835F-451D-A1E7-4A5E313C678B}" destId="{96AF04A6-E2D9-4C2D-88E4-B6E53322C8D8}" srcOrd="1" destOrd="0" presId="urn:microsoft.com/office/officeart/2005/8/layout/orgChart1"/>
    <dgm:cxn modelId="{8BF98953-D4A9-004B-9874-9E8E23B35E1B}" type="presParOf" srcId="{96AF04A6-E2D9-4C2D-88E4-B6E53322C8D8}" destId="{DB22557A-7285-4325-8E68-9A844189C5A3}" srcOrd="0" destOrd="0" presId="urn:microsoft.com/office/officeart/2005/8/layout/orgChart1"/>
    <dgm:cxn modelId="{0A878B73-B26C-ED45-9EC2-BAD367D6279D}" type="presParOf" srcId="{DB22557A-7285-4325-8E68-9A844189C5A3}" destId="{AD0706BF-7322-4D13-9596-E703F01906EB}" srcOrd="0" destOrd="0" presId="urn:microsoft.com/office/officeart/2005/8/layout/orgChart1"/>
    <dgm:cxn modelId="{75589685-788D-2B44-A052-0CB802DA1E72}" type="presParOf" srcId="{DB22557A-7285-4325-8E68-9A844189C5A3}" destId="{DC12493C-9FB8-45AE-B5B3-A927581E3808}" srcOrd="1" destOrd="0" presId="urn:microsoft.com/office/officeart/2005/8/layout/orgChart1"/>
    <dgm:cxn modelId="{81CFBDEC-611F-1747-AA4C-7C95D2CEDF75}" type="presParOf" srcId="{96AF04A6-E2D9-4C2D-88E4-B6E53322C8D8}" destId="{797865E6-D95E-4F53-AC85-8FD497992D0F}" srcOrd="1" destOrd="0" presId="urn:microsoft.com/office/officeart/2005/8/layout/orgChart1"/>
    <dgm:cxn modelId="{F08D2722-3155-3C45-BCF3-54293C2154FC}" type="presParOf" srcId="{96AF04A6-E2D9-4C2D-88E4-B6E53322C8D8}" destId="{41FD5693-5EC5-45CF-84C5-3ADC90A82840}" srcOrd="2" destOrd="0" presId="urn:microsoft.com/office/officeart/2005/8/layout/orgChart1"/>
    <dgm:cxn modelId="{89EE6674-057C-4345-ADFC-19C9DB25F55F}" type="presParOf" srcId="{6240A9A5-4A9D-4967-A75A-F9441A2B425F}" destId="{F36B3EE4-FE25-4158-BFBF-1428D2D7D02C}" srcOrd="2" destOrd="0" presId="urn:microsoft.com/office/officeart/2005/8/layout/orgChart1"/>
    <dgm:cxn modelId="{5F099E9E-575E-0B49-8AB6-41F18AEB61F3}" type="presParOf" srcId="{D7A43B9B-9863-4036-A388-42E6352F5F96}" destId="{DADA4665-4C79-4CD1-AD48-3CEEF0D226CA}" srcOrd="2" destOrd="0" presId="urn:microsoft.com/office/officeart/2005/8/layout/orgChart1"/>
    <dgm:cxn modelId="{D1B90717-EF44-754C-B029-179005DD55EF}" type="presParOf" srcId="{F0127DD8-EBA5-425F-89CB-C8E25B7D280F}" destId="{CA25F647-844C-4A5C-A7EB-219D2E4F5D6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E1C865-BE7C-411D-A430-4F629812728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E48A73E-EF5D-4D57-A934-4F7625038087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it-IT" dirty="0" smtClean="0">
              <a:solidFill>
                <a:srgbClr val="AF0C0C"/>
              </a:solidFill>
            </a:rPr>
            <a:t>Competenza linguistica</a:t>
          </a:r>
          <a:endParaRPr lang="it-IT" dirty="0">
            <a:solidFill>
              <a:srgbClr val="AF0C0C"/>
            </a:solidFill>
          </a:endParaRPr>
        </a:p>
      </dgm:t>
    </dgm:pt>
    <dgm:pt modelId="{46B363A8-20D3-4A25-8E70-A3D6C32BDD67}" type="parTrans" cxnId="{00DFBFA4-CF46-4B75-944C-C40F7F3BC14B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24CE74E9-E27A-4A2D-B460-92018B422B50}" type="sibTrans" cxnId="{00DFBFA4-CF46-4B75-944C-C40F7F3BC14B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415D822C-A8CA-4E93-A61D-F2674E21483B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it-IT" dirty="0" smtClean="0">
              <a:solidFill>
                <a:srgbClr val="AF0C0C"/>
              </a:solidFill>
            </a:rPr>
            <a:t>Comprensione del testo</a:t>
          </a:r>
          <a:endParaRPr lang="it-IT" dirty="0">
            <a:solidFill>
              <a:srgbClr val="AF0C0C"/>
            </a:solidFill>
          </a:endParaRPr>
        </a:p>
      </dgm:t>
    </dgm:pt>
    <dgm:pt modelId="{A109866D-2F4E-488E-AF1F-8941D38DB546}" type="parTrans" cxnId="{E1EB38FA-856D-4001-BDB2-995C00FCA65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4910810E-B2B4-4F78-8D77-B0A2A90C3C3C}" type="sibTrans" cxnId="{E1EB38FA-856D-4001-BDB2-995C00FCA65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E2C88721-7F5B-4F4D-BEBB-244478B934A4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it-IT" dirty="0" smtClean="0">
              <a:solidFill>
                <a:srgbClr val="AF0C0C"/>
              </a:solidFill>
            </a:rPr>
            <a:t>Processi cognitivi - aspetti della lettura</a:t>
          </a:r>
          <a:endParaRPr lang="it-IT" dirty="0">
            <a:solidFill>
              <a:srgbClr val="AF0C0C"/>
            </a:solidFill>
          </a:endParaRPr>
        </a:p>
      </dgm:t>
    </dgm:pt>
    <dgm:pt modelId="{3F2F10DB-DF1D-456A-9FAF-0CEAB02C97D1}" type="parTrans" cxnId="{B84DA824-7714-447C-9FB8-41624181CB66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036AE522-3028-4EDC-8A66-8989B2D9E748}" type="sibTrans" cxnId="{B84DA824-7714-447C-9FB8-41624181CB66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A584AB3D-1C51-48D7-BA83-C72E8C6FB97B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it-IT" dirty="0" smtClean="0">
              <a:solidFill>
                <a:srgbClr val="AF0C0C"/>
              </a:solidFill>
            </a:rPr>
            <a:t>Grammatica</a:t>
          </a:r>
          <a:endParaRPr lang="it-IT" dirty="0">
            <a:solidFill>
              <a:srgbClr val="AF0C0C"/>
            </a:solidFill>
          </a:endParaRPr>
        </a:p>
      </dgm:t>
    </dgm:pt>
    <dgm:pt modelId="{95EB04B8-A2D2-4E9F-8994-D706CA478473}" type="parTrans" cxnId="{9968BB7F-DE22-4F6E-9AB2-6EE990F1CC59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42201509-AA79-4F01-811F-994B60D0D6CA}" type="sibTrans" cxnId="{9968BB7F-DE22-4F6E-9AB2-6EE990F1CC59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71A57F3B-34F6-4B5B-AE3C-33B59247F91A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it-IT" dirty="0" smtClean="0">
              <a:solidFill>
                <a:srgbClr val="AF0C0C"/>
              </a:solidFill>
            </a:rPr>
            <a:t>Oggetti linguistici specifici</a:t>
          </a:r>
          <a:endParaRPr lang="it-IT" dirty="0">
            <a:solidFill>
              <a:srgbClr val="AF0C0C"/>
            </a:solidFill>
          </a:endParaRPr>
        </a:p>
      </dgm:t>
    </dgm:pt>
    <dgm:pt modelId="{EDBCEE19-B5A0-4357-92B5-391DDF946EA3}" type="parTrans" cxnId="{4DC37B88-4493-4EFD-8B1C-00260C86B3D2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A494962F-41AD-477A-8585-D452CBBE9CC8}" type="sibTrans" cxnId="{4DC37B88-4493-4EFD-8B1C-00260C86B3D2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9A4F23BD-F7C9-49D2-9110-673954BB8E87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it-IT" dirty="0" smtClean="0">
              <a:solidFill>
                <a:srgbClr val="AF0C0C"/>
              </a:solidFill>
            </a:rPr>
            <a:t>Ambiti/aspetti</a:t>
          </a:r>
        </a:p>
        <a:p>
          <a:pPr rtl="0"/>
          <a:r>
            <a:rPr lang="it-IT" dirty="0" smtClean="0">
              <a:solidFill>
                <a:srgbClr val="AF0C0C"/>
              </a:solidFill>
            </a:rPr>
            <a:t>(abilità)</a:t>
          </a:r>
          <a:endParaRPr lang="it-IT" dirty="0">
            <a:solidFill>
              <a:srgbClr val="AF0C0C"/>
            </a:solidFill>
          </a:endParaRPr>
        </a:p>
      </dgm:t>
    </dgm:pt>
    <dgm:pt modelId="{D6BE6C12-54D8-4FB0-A61D-65A02E209E22}" type="sibTrans" cxnId="{7C3BD291-D9FB-42CE-9D4F-6C8B6E566F6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FDD67C65-5E92-4C72-9F74-93C38C8B5FEC}" type="parTrans" cxnId="{7C3BD291-D9FB-42CE-9D4F-6C8B6E566F6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AE477AD1-E461-4A4F-888D-D9080E059507}" type="pres">
      <dgm:prSet presAssocID="{76E1C865-BE7C-411D-A430-4F629812728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F0127DD8-EBA5-425F-89CB-C8E25B7D280F}" type="pres">
      <dgm:prSet presAssocID="{FE48A73E-EF5D-4D57-A934-4F7625038087}" presName="hierRoot1" presStyleCnt="0">
        <dgm:presLayoutVars>
          <dgm:hierBranch val="init"/>
        </dgm:presLayoutVars>
      </dgm:prSet>
      <dgm:spPr/>
    </dgm:pt>
    <dgm:pt modelId="{54DFDF1B-CC50-4258-9448-C81B5E9C18E8}" type="pres">
      <dgm:prSet presAssocID="{FE48A73E-EF5D-4D57-A934-4F7625038087}" presName="rootComposite1" presStyleCnt="0"/>
      <dgm:spPr/>
    </dgm:pt>
    <dgm:pt modelId="{F97805F1-C8A4-4747-8E27-B2C746EB8319}" type="pres">
      <dgm:prSet presAssocID="{FE48A73E-EF5D-4D57-A934-4F762503808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18F23354-65D8-4280-A32A-709E34EB0B1C}" type="pres">
      <dgm:prSet presAssocID="{FE48A73E-EF5D-4D57-A934-4F7625038087}" presName="rootConnector1" presStyleLbl="node1" presStyleIdx="0" presStyleCnt="0"/>
      <dgm:spPr/>
      <dgm:t>
        <a:bodyPr/>
        <a:lstStyle/>
        <a:p>
          <a:endParaRPr lang="it-IT"/>
        </a:p>
      </dgm:t>
    </dgm:pt>
    <dgm:pt modelId="{8168CCDA-E20D-4276-8543-B38B9319D23C}" type="pres">
      <dgm:prSet presAssocID="{FE48A73E-EF5D-4D57-A934-4F7625038087}" presName="hierChild2" presStyleCnt="0"/>
      <dgm:spPr/>
    </dgm:pt>
    <dgm:pt modelId="{EDEA4F73-2D10-4638-A3D6-E0BF36ADF031}" type="pres">
      <dgm:prSet presAssocID="{FDD67C65-5E92-4C72-9F74-93C38C8B5FEC}" presName="Name37" presStyleLbl="parChTrans1D2" presStyleIdx="0" presStyleCnt="1"/>
      <dgm:spPr/>
      <dgm:t>
        <a:bodyPr/>
        <a:lstStyle/>
        <a:p>
          <a:endParaRPr lang="it-IT"/>
        </a:p>
      </dgm:t>
    </dgm:pt>
    <dgm:pt modelId="{D7A43B9B-9863-4036-A388-42E6352F5F96}" type="pres">
      <dgm:prSet presAssocID="{9A4F23BD-F7C9-49D2-9110-673954BB8E87}" presName="hierRoot2" presStyleCnt="0">
        <dgm:presLayoutVars>
          <dgm:hierBranch val="init"/>
        </dgm:presLayoutVars>
      </dgm:prSet>
      <dgm:spPr/>
    </dgm:pt>
    <dgm:pt modelId="{3008ADEB-8EC7-4AFF-9438-6ADF7BAA4DC0}" type="pres">
      <dgm:prSet presAssocID="{9A4F23BD-F7C9-49D2-9110-673954BB8E87}" presName="rootComposite" presStyleCnt="0"/>
      <dgm:spPr/>
    </dgm:pt>
    <dgm:pt modelId="{90EB3682-D497-4CFC-9205-34A1C6B6E3A7}" type="pres">
      <dgm:prSet presAssocID="{9A4F23BD-F7C9-49D2-9110-673954BB8E8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8E094278-0951-46E2-8138-C9BE7E2B1059}" type="pres">
      <dgm:prSet presAssocID="{9A4F23BD-F7C9-49D2-9110-673954BB8E87}" presName="rootConnector" presStyleLbl="node2" presStyleIdx="0" presStyleCnt="1"/>
      <dgm:spPr/>
      <dgm:t>
        <a:bodyPr/>
        <a:lstStyle/>
        <a:p>
          <a:endParaRPr lang="it-IT"/>
        </a:p>
      </dgm:t>
    </dgm:pt>
    <dgm:pt modelId="{69825F99-D614-4503-8B5F-80EE7E940211}" type="pres">
      <dgm:prSet presAssocID="{9A4F23BD-F7C9-49D2-9110-673954BB8E87}" presName="hierChild4" presStyleCnt="0"/>
      <dgm:spPr/>
    </dgm:pt>
    <dgm:pt modelId="{DA020ABD-E84A-49AD-9ABA-1272AD39B4D5}" type="pres">
      <dgm:prSet presAssocID="{A109866D-2F4E-488E-AF1F-8941D38DB546}" presName="Name37" presStyleLbl="parChTrans1D3" presStyleIdx="0" presStyleCnt="2"/>
      <dgm:spPr/>
      <dgm:t>
        <a:bodyPr/>
        <a:lstStyle/>
        <a:p>
          <a:endParaRPr lang="it-IT"/>
        </a:p>
      </dgm:t>
    </dgm:pt>
    <dgm:pt modelId="{6240A9A5-4A9D-4967-A75A-F9441A2B425F}" type="pres">
      <dgm:prSet presAssocID="{415D822C-A8CA-4E93-A61D-F2674E21483B}" presName="hierRoot2" presStyleCnt="0">
        <dgm:presLayoutVars>
          <dgm:hierBranch val="init"/>
        </dgm:presLayoutVars>
      </dgm:prSet>
      <dgm:spPr/>
    </dgm:pt>
    <dgm:pt modelId="{E0F1A944-BD4B-4A09-A571-37273819A3F1}" type="pres">
      <dgm:prSet presAssocID="{415D822C-A8CA-4E93-A61D-F2674E21483B}" presName="rootComposite" presStyleCnt="0"/>
      <dgm:spPr/>
    </dgm:pt>
    <dgm:pt modelId="{8528AE78-69F6-46EB-9CB9-F430DAD5D089}" type="pres">
      <dgm:prSet presAssocID="{415D822C-A8CA-4E93-A61D-F2674E21483B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24011F6F-0E83-4990-B615-552CB8867559}" type="pres">
      <dgm:prSet presAssocID="{415D822C-A8CA-4E93-A61D-F2674E21483B}" presName="rootConnector" presStyleLbl="node3" presStyleIdx="0" presStyleCnt="2"/>
      <dgm:spPr/>
      <dgm:t>
        <a:bodyPr/>
        <a:lstStyle/>
        <a:p>
          <a:endParaRPr lang="it-IT"/>
        </a:p>
      </dgm:t>
    </dgm:pt>
    <dgm:pt modelId="{3E3D2D42-835F-451D-A1E7-4A5E313C678B}" type="pres">
      <dgm:prSet presAssocID="{415D822C-A8CA-4E93-A61D-F2674E21483B}" presName="hierChild4" presStyleCnt="0"/>
      <dgm:spPr/>
    </dgm:pt>
    <dgm:pt modelId="{E51B6AB9-AA45-4B05-AE85-23F01074FE10}" type="pres">
      <dgm:prSet presAssocID="{3F2F10DB-DF1D-456A-9FAF-0CEAB02C97D1}" presName="Name37" presStyleLbl="parChTrans1D4" presStyleIdx="0" presStyleCnt="2"/>
      <dgm:spPr/>
      <dgm:t>
        <a:bodyPr/>
        <a:lstStyle/>
        <a:p>
          <a:endParaRPr lang="it-IT"/>
        </a:p>
      </dgm:t>
    </dgm:pt>
    <dgm:pt modelId="{96AF04A6-E2D9-4C2D-88E4-B6E53322C8D8}" type="pres">
      <dgm:prSet presAssocID="{E2C88721-7F5B-4F4D-BEBB-244478B934A4}" presName="hierRoot2" presStyleCnt="0">
        <dgm:presLayoutVars>
          <dgm:hierBranch val="init"/>
        </dgm:presLayoutVars>
      </dgm:prSet>
      <dgm:spPr/>
    </dgm:pt>
    <dgm:pt modelId="{DB22557A-7285-4325-8E68-9A844189C5A3}" type="pres">
      <dgm:prSet presAssocID="{E2C88721-7F5B-4F4D-BEBB-244478B934A4}" presName="rootComposite" presStyleCnt="0"/>
      <dgm:spPr/>
    </dgm:pt>
    <dgm:pt modelId="{AD0706BF-7322-4D13-9596-E703F01906EB}" type="pres">
      <dgm:prSet presAssocID="{E2C88721-7F5B-4F4D-BEBB-244478B934A4}" presName="rootText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DC12493C-9FB8-45AE-B5B3-A927581E3808}" type="pres">
      <dgm:prSet presAssocID="{E2C88721-7F5B-4F4D-BEBB-244478B934A4}" presName="rootConnector" presStyleLbl="node4" presStyleIdx="0" presStyleCnt="2"/>
      <dgm:spPr/>
      <dgm:t>
        <a:bodyPr/>
        <a:lstStyle/>
        <a:p>
          <a:endParaRPr lang="it-IT"/>
        </a:p>
      </dgm:t>
    </dgm:pt>
    <dgm:pt modelId="{797865E6-D95E-4F53-AC85-8FD497992D0F}" type="pres">
      <dgm:prSet presAssocID="{E2C88721-7F5B-4F4D-BEBB-244478B934A4}" presName="hierChild4" presStyleCnt="0"/>
      <dgm:spPr/>
    </dgm:pt>
    <dgm:pt modelId="{41FD5693-5EC5-45CF-84C5-3ADC90A82840}" type="pres">
      <dgm:prSet presAssocID="{E2C88721-7F5B-4F4D-BEBB-244478B934A4}" presName="hierChild5" presStyleCnt="0"/>
      <dgm:spPr/>
    </dgm:pt>
    <dgm:pt modelId="{F36B3EE4-FE25-4158-BFBF-1428D2D7D02C}" type="pres">
      <dgm:prSet presAssocID="{415D822C-A8CA-4E93-A61D-F2674E21483B}" presName="hierChild5" presStyleCnt="0"/>
      <dgm:spPr/>
    </dgm:pt>
    <dgm:pt modelId="{DA9E0B11-BA49-46EE-AE61-2FB206B1C9D5}" type="pres">
      <dgm:prSet presAssocID="{95EB04B8-A2D2-4E9F-8994-D706CA478473}" presName="Name37" presStyleLbl="parChTrans1D3" presStyleIdx="1" presStyleCnt="2"/>
      <dgm:spPr/>
      <dgm:t>
        <a:bodyPr/>
        <a:lstStyle/>
        <a:p>
          <a:endParaRPr lang="it-IT"/>
        </a:p>
      </dgm:t>
    </dgm:pt>
    <dgm:pt modelId="{F8DDBCB0-078D-4237-8524-556BE5474050}" type="pres">
      <dgm:prSet presAssocID="{A584AB3D-1C51-48D7-BA83-C72E8C6FB97B}" presName="hierRoot2" presStyleCnt="0">
        <dgm:presLayoutVars>
          <dgm:hierBranch val="init"/>
        </dgm:presLayoutVars>
      </dgm:prSet>
      <dgm:spPr/>
    </dgm:pt>
    <dgm:pt modelId="{81024129-A182-4397-BC56-F5085EB3F29A}" type="pres">
      <dgm:prSet presAssocID="{A584AB3D-1C51-48D7-BA83-C72E8C6FB97B}" presName="rootComposite" presStyleCnt="0"/>
      <dgm:spPr/>
    </dgm:pt>
    <dgm:pt modelId="{4D279558-665A-4BCF-B8A8-7E53AABC2A18}" type="pres">
      <dgm:prSet presAssocID="{A584AB3D-1C51-48D7-BA83-C72E8C6FB97B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9A65A7A-CFC5-44B8-B6E8-1E702CDCAFB7}" type="pres">
      <dgm:prSet presAssocID="{A584AB3D-1C51-48D7-BA83-C72E8C6FB97B}" presName="rootConnector" presStyleLbl="node3" presStyleIdx="1" presStyleCnt="2"/>
      <dgm:spPr/>
      <dgm:t>
        <a:bodyPr/>
        <a:lstStyle/>
        <a:p>
          <a:endParaRPr lang="it-IT"/>
        </a:p>
      </dgm:t>
    </dgm:pt>
    <dgm:pt modelId="{227E2BF1-7F98-4C1C-9833-57F222A4A598}" type="pres">
      <dgm:prSet presAssocID="{A584AB3D-1C51-48D7-BA83-C72E8C6FB97B}" presName="hierChild4" presStyleCnt="0"/>
      <dgm:spPr/>
    </dgm:pt>
    <dgm:pt modelId="{355CC4F7-1A7D-4665-A1FA-E02D1A425E50}" type="pres">
      <dgm:prSet presAssocID="{EDBCEE19-B5A0-4357-92B5-391DDF946EA3}" presName="Name37" presStyleLbl="parChTrans1D4" presStyleIdx="1" presStyleCnt="2"/>
      <dgm:spPr/>
      <dgm:t>
        <a:bodyPr/>
        <a:lstStyle/>
        <a:p>
          <a:endParaRPr lang="it-IT"/>
        </a:p>
      </dgm:t>
    </dgm:pt>
    <dgm:pt modelId="{A793070B-CA09-4B44-962B-8383966C9F10}" type="pres">
      <dgm:prSet presAssocID="{71A57F3B-34F6-4B5B-AE3C-33B59247F91A}" presName="hierRoot2" presStyleCnt="0">
        <dgm:presLayoutVars>
          <dgm:hierBranch val="init"/>
        </dgm:presLayoutVars>
      </dgm:prSet>
      <dgm:spPr/>
    </dgm:pt>
    <dgm:pt modelId="{D34D75B4-6FA3-47E4-BC20-A7EDEDB7DF43}" type="pres">
      <dgm:prSet presAssocID="{71A57F3B-34F6-4B5B-AE3C-33B59247F91A}" presName="rootComposite" presStyleCnt="0"/>
      <dgm:spPr/>
    </dgm:pt>
    <dgm:pt modelId="{B58CE722-7396-4092-96C0-4CF2EECD3572}" type="pres">
      <dgm:prSet presAssocID="{71A57F3B-34F6-4B5B-AE3C-33B59247F91A}" presName="rootText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DA04FC5A-7DE3-44EA-94D0-374177BE8D9F}" type="pres">
      <dgm:prSet presAssocID="{71A57F3B-34F6-4B5B-AE3C-33B59247F91A}" presName="rootConnector" presStyleLbl="node4" presStyleIdx="1" presStyleCnt="2"/>
      <dgm:spPr/>
      <dgm:t>
        <a:bodyPr/>
        <a:lstStyle/>
        <a:p>
          <a:endParaRPr lang="it-IT"/>
        </a:p>
      </dgm:t>
    </dgm:pt>
    <dgm:pt modelId="{52765813-DF34-4F2E-90A4-A9A9D0A1ED82}" type="pres">
      <dgm:prSet presAssocID="{71A57F3B-34F6-4B5B-AE3C-33B59247F91A}" presName="hierChild4" presStyleCnt="0"/>
      <dgm:spPr/>
    </dgm:pt>
    <dgm:pt modelId="{9D686A4A-8FD5-48D6-A4A4-0849FFEFBACF}" type="pres">
      <dgm:prSet presAssocID="{71A57F3B-34F6-4B5B-AE3C-33B59247F91A}" presName="hierChild5" presStyleCnt="0"/>
      <dgm:spPr/>
    </dgm:pt>
    <dgm:pt modelId="{F8BB2A76-B5CF-4F88-BC97-AFC035FAA038}" type="pres">
      <dgm:prSet presAssocID="{A584AB3D-1C51-48D7-BA83-C72E8C6FB97B}" presName="hierChild5" presStyleCnt="0"/>
      <dgm:spPr/>
    </dgm:pt>
    <dgm:pt modelId="{DADA4665-4C79-4CD1-AD48-3CEEF0D226CA}" type="pres">
      <dgm:prSet presAssocID="{9A4F23BD-F7C9-49D2-9110-673954BB8E87}" presName="hierChild5" presStyleCnt="0"/>
      <dgm:spPr/>
    </dgm:pt>
    <dgm:pt modelId="{CA25F647-844C-4A5C-A7EB-219D2E4F5D6A}" type="pres">
      <dgm:prSet presAssocID="{FE48A73E-EF5D-4D57-A934-4F7625038087}" presName="hierChild3" presStyleCnt="0"/>
      <dgm:spPr/>
    </dgm:pt>
  </dgm:ptLst>
  <dgm:cxnLst>
    <dgm:cxn modelId="{C2834FAA-69BC-4F4A-8DE9-84E84C9296E8}" type="presOf" srcId="{71A57F3B-34F6-4B5B-AE3C-33B59247F91A}" destId="{B58CE722-7396-4092-96C0-4CF2EECD3572}" srcOrd="0" destOrd="0" presId="urn:microsoft.com/office/officeart/2005/8/layout/orgChart1"/>
    <dgm:cxn modelId="{E1EB38FA-856D-4001-BDB2-995C00FCA65F}" srcId="{9A4F23BD-F7C9-49D2-9110-673954BB8E87}" destId="{415D822C-A8CA-4E93-A61D-F2674E21483B}" srcOrd="0" destOrd="0" parTransId="{A109866D-2F4E-488E-AF1F-8941D38DB546}" sibTransId="{4910810E-B2B4-4F78-8D77-B0A2A90C3C3C}"/>
    <dgm:cxn modelId="{9968BB7F-DE22-4F6E-9AB2-6EE990F1CC59}" srcId="{9A4F23BD-F7C9-49D2-9110-673954BB8E87}" destId="{A584AB3D-1C51-48D7-BA83-C72E8C6FB97B}" srcOrd="1" destOrd="0" parTransId="{95EB04B8-A2D2-4E9F-8994-D706CA478473}" sibTransId="{42201509-AA79-4F01-811F-994B60D0D6CA}"/>
    <dgm:cxn modelId="{C795314E-14AE-40DF-B82F-F55C03EB686B}" type="presOf" srcId="{9A4F23BD-F7C9-49D2-9110-673954BB8E87}" destId="{90EB3682-D497-4CFC-9205-34A1C6B6E3A7}" srcOrd="0" destOrd="0" presId="urn:microsoft.com/office/officeart/2005/8/layout/orgChart1"/>
    <dgm:cxn modelId="{DEE83961-9C79-4BB4-98C6-E4439383CE0F}" type="presOf" srcId="{415D822C-A8CA-4E93-A61D-F2674E21483B}" destId="{24011F6F-0E83-4990-B615-552CB8867559}" srcOrd="1" destOrd="0" presId="urn:microsoft.com/office/officeart/2005/8/layout/orgChart1"/>
    <dgm:cxn modelId="{7C4B30DC-06DC-4DD3-8180-0A49DA2ECA3F}" type="presOf" srcId="{76E1C865-BE7C-411D-A430-4F6298127280}" destId="{AE477AD1-E461-4A4F-888D-D9080E059507}" srcOrd="0" destOrd="0" presId="urn:microsoft.com/office/officeart/2005/8/layout/orgChart1"/>
    <dgm:cxn modelId="{C4308730-D060-459C-8F25-11BC36F991A2}" type="presOf" srcId="{9A4F23BD-F7C9-49D2-9110-673954BB8E87}" destId="{8E094278-0951-46E2-8138-C9BE7E2B1059}" srcOrd="1" destOrd="0" presId="urn:microsoft.com/office/officeart/2005/8/layout/orgChart1"/>
    <dgm:cxn modelId="{B84DA824-7714-447C-9FB8-41624181CB66}" srcId="{415D822C-A8CA-4E93-A61D-F2674E21483B}" destId="{E2C88721-7F5B-4F4D-BEBB-244478B934A4}" srcOrd="0" destOrd="0" parTransId="{3F2F10DB-DF1D-456A-9FAF-0CEAB02C97D1}" sibTransId="{036AE522-3028-4EDC-8A66-8989B2D9E748}"/>
    <dgm:cxn modelId="{AAF6A1BA-6DA8-45FC-AABF-898A272B5894}" type="presOf" srcId="{A109866D-2F4E-488E-AF1F-8941D38DB546}" destId="{DA020ABD-E84A-49AD-9ABA-1272AD39B4D5}" srcOrd="0" destOrd="0" presId="urn:microsoft.com/office/officeart/2005/8/layout/orgChart1"/>
    <dgm:cxn modelId="{AA1C85B4-FD89-4A34-B801-2988CFF137FC}" type="presOf" srcId="{3F2F10DB-DF1D-456A-9FAF-0CEAB02C97D1}" destId="{E51B6AB9-AA45-4B05-AE85-23F01074FE10}" srcOrd="0" destOrd="0" presId="urn:microsoft.com/office/officeart/2005/8/layout/orgChart1"/>
    <dgm:cxn modelId="{9B484FB3-6151-42D6-AC24-0A7F335EA2EB}" type="presOf" srcId="{95EB04B8-A2D2-4E9F-8994-D706CA478473}" destId="{DA9E0B11-BA49-46EE-AE61-2FB206B1C9D5}" srcOrd="0" destOrd="0" presId="urn:microsoft.com/office/officeart/2005/8/layout/orgChart1"/>
    <dgm:cxn modelId="{7C3BD291-D9FB-42CE-9D4F-6C8B6E566F6F}" srcId="{FE48A73E-EF5D-4D57-A934-4F7625038087}" destId="{9A4F23BD-F7C9-49D2-9110-673954BB8E87}" srcOrd="0" destOrd="0" parTransId="{FDD67C65-5E92-4C72-9F74-93C38C8B5FEC}" sibTransId="{D6BE6C12-54D8-4FB0-A61D-65A02E209E22}"/>
    <dgm:cxn modelId="{A8C19007-6416-4E7E-B954-25C275725561}" type="presOf" srcId="{FE48A73E-EF5D-4D57-A934-4F7625038087}" destId="{F97805F1-C8A4-4747-8E27-B2C746EB8319}" srcOrd="0" destOrd="0" presId="urn:microsoft.com/office/officeart/2005/8/layout/orgChart1"/>
    <dgm:cxn modelId="{77D855ED-F45D-43F9-A069-CFE82316BDA8}" type="presOf" srcId="{A584AB3D-1C51-48D7-BA83-C72E8C6FB97B}" destId="{4D279558-665A-4BCF-B8A8-7E53AABC2A18}" srcOrd="0" destOrd="0" presId="urn:microsoft.com/office/officeart/2005/8/layout/orgChart1"/>
    <dgm:cxn modelId="{875899F1-AD5F-4B2E-8F9E-CB79FA8D865B}" type="presOf" srcId="{E2C88721-7F5B-4F4D-BEBB-244478B934A4}" destId="{AD0706BF-7322-4D13-9596-E703F01906EB}" srcOrd="0" destOrd="0" presId="urn:microsoft.com/office/officeart/2005/8/layout/orgChart1"/>
    <dgm:cxn modelId="{4E8F7515-9904-4A2C-90AC-89CF04A3B426}" type="presOf" srcId="{EDBCEE19-B5A0-4357-92B5-391DDF946EA3}" destId="{355CC4F7-1A7D-4665-A1FA-E02D1A425E50}" srcOrd="0" destOrd="0" presId="urn:microsoft.com/office/officeart/2005/8/layout/orgChart1"/>
    <dgm:cxn modelId="{106FF718-A3A6-4843-B0AB-1C60DDFF29EC}" type="presOf" srcId="{415D822C-A8CA-4E93-A61D-F2674E21483B}" destId="{8528AE78-69F6-46EB-9CB9-F430DAD5D089}" srcOrd="0" destOrd="0" presId="urn:microsoft.com/office/officeart/2005/8/layout/orgChart1"/>
    <dgm:cxn modelId="{79B6C00F-7557-4DBA-A21E-9EF43FBFB109}" type="presOf" srcId="{FE48A73E-EF5D-4D57-A934-4F7625038087}" destId="{18F23354-65D8-4280-A32A-709E34EB0B1C}" srcOrd="1" destOrd="0" presId="urn:microsoft.com/office/officeart/2005/8/layout/orgChart1"/>
    <dgm:cxn modelId="{46FB4634-5F6F-473B-846A-C6EC17C18AAA}" type="presOf" srcId="{FDD67C65-5E92-4C72-9F74-93C38C8B5FEC}" destId="{EDEA4F73-2D10-4638-A3D6-E0BF36ADF031}" srcOrd="0" destOrd="0" presId="urn:microsoft.com/office/officeart/2005/8/layout/orgChart1"/>
    <dgm:cxn modelId="{C4F2F169-2824-4E87-AB4F-2814A7B4C3EE}" type="presOf" srcId="{A584AB3D-1C51-48D7-BA83-C72E8C6FB97B}" destId="{B9A65A7A-CFC5-44B8-B6E8-1E702CDCAFB7}" srcOrd="1" destOrd="0" presId="urn:microsoft.com/office/officeart/2005/8/layout/orgChart1"/>
    <dgm:cxn modelId="{00DFBFA4-CF46-4B75-944C-C40F7F3BC14B}" srcId="{76E1C865-BE7C-411D-A430-4F6298127280}" destId="{FE48A73E-EF5D-4D57-A934-4F7625038087}" srcOrd="0" destOrd="0" parTransId="{46B363A8-20D3-4A25-8E70-A3D6C32BDD67}" sibTransId="{24CE74E9-E27A-4A2D-B460-92018B422B50}"/>
    <dgm:cxn modelId="{5C10F360-C989-4FCF-AA74-5115C7ED2312}" type="presOf" srcId="{E2C88721-7F5B-4F4D-BEBB-244478B934A4}" destId="{DC12493C-9FB8-45AE-B5B3-A927581E3808}" srcOrd="1" destOrd="0" presId="urn:microsoft.com/office/officeart/2005/8/layout/orgChart1"/>
    <dgm:cxn modelId="{FD1F4ABA-1D54-42A9-94A6-C3E849CAA493}" type="presOf" srcId="{71A57F3B-34F6-4B5B-AE3C-33B59247F91A}" destId="{DA04FC5A-7DE3-44EA-94D0-374177BE8D9F}" srcOrd="1" destOrd="0" presId="urn:microsoft.com/office/officeart/2005/8/layout/orgChart1"/>
    <dgm:cxn modelId="{4DC37B88-4493-4EFD-8B1C-00260C86B3D2}" srcId="{A584AB3D-1C51-48D7-BA83-C72E8C6FB97B}" destId="{71A57F3B-34F6-4B5B-AE3C-33B59247F91A}" srcOrd="0" destOrd="0" parTransId="{EDBCEE19-B5A0-4357-92B5-391DDF946EA3}" sibTransId="{A494962F-41AD-477A-8585-D452CBBE9CC8}"/>
    <dgm:cxn modelId="{31038608-CD08-49AA-AB65-7C877879F4FF}" type="presParOf" srcId="{AE477AD1-E461-4A4F-888D-D9080E059507}" destId="{F0127DD8-EBA5-425F-89CB-C8E25B7D280F}" srcOrd="0" destOrd="0" presId="urn:microsoft.com/office/officeart/2005/8/layout/orgChart1"/>
    <dgm:cxn modelId="{469BE24E-4FF2-4612-AA0C-1BC1C8718FC2}" type="presParOf" srcId="{F0127DD8-EBA5-425F-89CB-C8E25B7D280F}" destId="{54DFDF1B-CC50-4258-9448-C81B5E9C18E8}" srcOrd="0" destOrd="0" presId="urn:microsoft.com/office/officeart/2005/8/layout/orgChart1"/>
    <dgm:cxn modelId="{12093591-8944-43F0-89C1-34CD25508985}" type="presParOf" srcId="{54DFDF1B-CC50-4258-9448-C81B5E9C18E8}" destId="{F97805F1-C8A4-4747-8E27-B2C746EB8319}" srcOrd="0" destOrd="0" presId="urn:microsoft.com/office/officeart/2005/8/layout/orgChart1"/>
    <dgm:cxn modelId="{7EE2E96A-25D5-4280-9ADC-512B8D976E78}" type="presParOf" srcId="{54DFDF1B-CC50-4258-9448-C81B5E9C18E8}" destId="{18F23354-65D8-4280-A32A-709E34EB0B1C}" srcOrd="1" destOrd="0" presId="urn:microsoft.com/office/officeart/2005/8/layout/orgChart1"/>
    <dgm:cxn modelId="{A2BF6343-F867-455B-9B6C-371FC401D824}" type="presParOf" srcId="{F0127DD8-EBA5-425F-89CB-C8E25B7D280F}" destId="{8168CCDA-E20D-4276-8543-B38B9319D23C}" srcOrd="1" destOrd="0" presId="urn:microsoft.com/office/officeart/2005/8/layout/orgChart1"/>
    <dgm:cxn modelId="{20947604-E2F2-4B21-B2AC-7D5C7E317808}" type="presParOf" srcId="{8168CCDA-E20D-4276-8543-B38B9319D23C}" destId="{EDEA4F73-2D10-4638-A3D6-E0BF36ADF031}" srcOrd="0" destOrd="0" presId="urn:microsoft.com/office/officeart/2005/8/layout/orgChart1"/>
    <dgm:cxn modelId="{4AE36614-732E-429B-9D05-F6B7470D07F2}" type="presParOf" srcId="{8168CCDA-E20D-4276-8543-B38B9319D23C}" destId="{D7A43B9B-9863-4036-A388-42E6352F5F96}" srcOrd="1" destOrd="0" presId="urn:microsoft.com/office/officeart/2005/8/layout/orgChart1"/>
    <dgm:cxn modelId="{6399FE3D-EFE7-4137-9A57-B421266A2578}" type="presParOf" srcId="{D7A43B9B-9863-4036-A388-42E6352F5F96}" destId="{3008ADEB-8EC7-4AFF-9438-6ADF7BAA4DC0}" srcOrd="0" destOrd="0" presId="urn:microsoft.com/office/officeart/2005/8/layout/orgChart1"/>
    <dgm:cxn modelId="{85524B06-20FF-4FFF-A0F0-C85617E53A1C}" type="presParOf" srcId="{3008ADEB-8EC7-4AFF-9438-6ADF7BAA4DC0}" destId="{90EB3682-D497-4CFC-9205-34A1C6B6E3A7}" srcOrd="0" destOrd="0" presId="urn:microsoft.com/office/officeart/2005/8/layout/orgChart1"/>
    <dgm:cxn modelId="{7E5E4FB8-60F7-407E-8871-D72739F0C236}" type="presParOf" srcId="{3008ADEB-8EC7-4AFF-9438-6ADF7BAA4DC0}" destId="{8E094278-0951-46E2-8138-C9BE7E2B1059}" srcOrd="1" destOrd="0" presId="urn:microsoft.com/office/officeart/2005/8/layout/orgChart1"/>
    <dgm:cxn modelId="{760F564A-3632-4D6B-9084-FD6616631EDE}" type="presParOf" srcId="{D7A43B9B-9863-4036-A388-42E6352F5F96}" destId="{69825F99-D614-4503-8B5F-80EE7E940211}" srcOrd="1" destOrd="0" presId="urn:microsoft.com/office/officeart/2005/8/layout/orgChart1"/>
    <dgm:cxn modelId="{7164BC9C-14C0-4D13-BA2C-9F583DDCB024}" type="presParOf" srcId="{69825F99-D614-4503-8B5F-80EE7E940211}" destId="{DA020ABD-E84A-49AD-9ABA-1272AD39B4D5}" srcOrd="0" destOrd="0" presId="urn:microsoft.com/office/officeart/2005/8/layout/orgChart1"/>
    <dgm:cxn modelId="{EABA8D90-038D-48A8-8D26-8CA0B2825B71}" type="presParOf" srcId="{69825F99-D614-4503-8B5F-80EE7E940211}" destId="{6240A9A5-4A9D-4967-A75A-F9441A2B425F}" srcOrd="1" destOrd="0" presId="urn:microsoft.com/office/officeart/2005/8/layout/orgChart1"/>
    <dgm:cxn modelId="{F524285D-6093-4E59-A375-85C035DD3B15}" type="presParOf" srcId="{6240A9A5-4A9D-4967-A75A-F9441A2B425F}" destId="{E0F1A944-BD4B-4A09-A571-37273819A3F1}" srcOrd="0" destOrd="0" presId="urn:microsoft.com/office/officeart/2005/8/layout/orgChart1"/>
    <dgm:cxn modelId="{7436CE8E-4CEA-451A-AC4E-32DC324A29F2}" type="presParOf" srcId="{E0F1A944-BD4B-4A09-A571-37273819A3F1}" destId="{8528AE78-69F6-46EB-9CB9-F430DAD5D089}" srcOrd="0" destOrd="0" presId="urn:microsoft.com/office/officeart/2005/8/layout/orgChart1"/>
    <dgm:cxn modelId="{F406A4B4-137D-4EF0-99CE-A9A48DE82DC9}" type="presParOf" srcId="{E0F1A944-BD4B-4A09-A571-37273819A3F1}" destId="{24011F6F-0E83-4990-B615-552CB8867559}" srcOrd="1" destOrd="0" presId="urn:microsoft.com/office/officeart/2005/8/layout/orgChart1"/>
    <dgm:cxn modelId="{238C527E-CE47-4FA6-A96C-578F8ACD4F65}" type="presParOf" srcId="{6240A9A5-4A9D-4967-A75A-F9441A2B425F}" destId="{3E3D2D42-835F-451D-A1E7-4A5E313C678B}" srcOrd="1" destOrd="0" presId="urn:microsoft.com/office/officeart/2005/8/layout/orgChart1"/>
    <dgm:cxn modelId="{553038E3-4CF9-490E-BD35-F9829C3896CD}" type="presParOf" srcId="{3E3D2D42-835F-451D-A1E7-4A5E313C678B}" destId="{E51B6AB9-AA45-4B05-AE85-23F01074FE10}" srcOrd="0" destOrd="0" presId="urn:microsoft.com/office/officeart/2005/8/layout/orgChart1"/>
    <dgm:cxn modelId="{0051C00A-47DD-4DBC-B4F1-9AA310586A71}" type="presParOf" srcId="{3E3D2D42-835F-451D-A1E7-4A5E313C678B}" destId="{96AF04A6-E2D9-4C2D-88E4-B6E53322C8D8}" srcOrd="1" destOrd="0" presId="urn:microsoft.com/office/officeart/2005/8/layout/orgChart1"/>
    <dgm:cxn modelId="{743BFFDE-5A39-43C1-A766-3BFFB30645BE}" type="presParOf" srcId="{96AF04A6-E2D9-4C2D-88E4-B6E53322C8D8}" destId="{DB22557A-7285-4325-8E68-9A844189C5A3}" srcOrd="0" destOrd="0" presId="urn:microsoft.com/office/officeart/2005/8/layout/orgChart1"/>
    <dgm:cxn modelId="{870FEE57-8E7B-4593-BCC9-B3FCE9D9C60C}" type="presParOf" srcId="{DB22557A-7285-4325-8E68-9A844189C5A3}" destId="{AD0706BF-7322-4D13-9596-E703F01906EB}" srcOrd="0" destOrd="0" presId="urn:microsoft.com/office/officeart/2005/8/layout/orgChart1"/>
    <dgm:cxn modelId="{F90ED366-7AAF-4471-A297-08E777D8ECB9}" type="presParOf" srcId="{DB22557A-7285-4325-8E68-9A844189C5A3}" destId="{DC12493C-9FB8-45AE-B5B3-A927581E3808}" srcOrd="1" destOrd="0" presId="urn:microsoft.com/office/officeart/2005/8/layout/orgChart1"/>
    <dgm:cxn modelId="{D711491D-9AC4-4B5B-860F-92970E9C9E7F}" type="presParOf" srcId="{96AF04A6-E2D9-4C2D-88E4-B6E53322C8D8}" destId="{797865E6-D95E-4F53-AC85-8FD497992D0F}" srcOrd="1" destOrd="0" presId="urn:microsoft.com/office/officeart/2005/8/layout/orgChart1"/>
    <dgm:cxn modelId="{9A7E7DEC-06B9-4B0C-9EC3-7B79DF1AD589}" type="presParOf" srcId="{96AF04A6-E2D9-4C2D-88E4-B6E53322C8D8}" destId="{41FD5693-5EC5-45CF-84C5-3ADC90A82840}" srcOrd="2" destOrd="0" presId="urn:microsoft.com/office/officeart/2005/8/layout/orgChart1"/>
    <dgm:cxn modelId="{E216529F-26CF-45A3-8F54-8C2B8D9A0BA0}" type="presParOf" srcId="{6240A9A5-4A9D-4967-A75A-F9441A2B425F}" destId="{F36B3EE4-FE25-4158-BFBF-1428D2D7D02C}" srcOrd="2" destOrd="0" presId="urn:microsoft.com/office/officeart/2005/8/layout/orgChart1"/>
    <dgm:cxn modelId="{61BB8952-6559-4006-B7C7-113D693312B5}" type="presParOf" srcId="{69825F99-D614-4503-8B5F-80EE7E940211}" destId="{DA9E0B11-BA49-46EE-AE61-2FB206B1C9D5}" srcOrd="2" destOrd="0" presId="urn:microsoft.com/office/officeart/2005/8/layout/orgChart1"/>
    <dgm:cxn modelId="{DCAE4968-9F96-4CB1-B420-AB0F3BA5D866}" type="presParOf" srcId="{69825F99-D614-4503-8B5F-80EE7E940211}" destId="{F8DDBCB0-078D-4237-8524-556BE5474050}" srcOrd="3" destOrd="0" presId="urn:microsoft.com/office/officeart/2005/8/layout/orgChart1"/>
    <dgm:cxn modelId="{53FA553B-79A5-43E7-9420-DCC6235E52A9}" type="presParOf" srcId="{F8DDBCB0-078D-4237-8524-556BE5474050}" destId="{81024129-A182-4397-BC56-F5085EB3F29A}" srcOrd="0" destOrd="0" presId="urn:microsoft.com/office/officeart/2005/8/layout/orgChart1"/>
    <dgm:cxn modelId="{A03E4807-A1FE-474E-ADA6-8E4DBFA6FCA2}" type="presParOf" srcId="{81024129-A182-4397-BC56-F5085EB3F29A}" destId="{4D279558-665A-4BCF-B8A8-7E53AABC2A18}" srcOrd="0" destOrd="0" presId="urn:microsoft.com/office/officeart/2005/8/layout/orgChart1"/>
    <dgm:cxn modelId="{974E6719-006F-45D4-B0BC-B3DCB342557C}" type="presParOf" srcId="{81024129-A182-4397-BC56-F5085EB3F29A}" destId="{B9A65A7A-CFC5-44B8-B6E8-1E702CDCAFB7}" srcOrd="1" destOrd="0" presId="urn:microsoft.com/office/officeart/2005/8/layout/orgChart1"/>
    <dgm:cxn modelId="{A20663FC-A403-49FC-88D9-34EA8FFC0232}" type="presParOf" srcId="{F8DDBCB0-078D-4237-8524-556BE5474050}" destId="{227E2BF1-7F98-4C1C-9833-57F222A4A598}" srcOrd="1" destOrd="0" presId="urn:microsoft.com/office/officeart/2005/8/layout/orgChart1"/>
    <dgm:cxn modelId="{964DDDA3-5644-40A5-B115-96A39E561FAE}" type="presParOf" srcId="{227E2BF1-7F98-4C1C-9833-57F222A4A598}" destId="{355CC4F7-1A7D-4665-A1FA-E02D1A425E50}" srcOrd="0" destOrd="0" presId="urn:microsoft.com/office/officeart/2005/8/layout/orgChart1"/>
    <dgm:cxn modelId="{A50223B5-29C7-45F9-A3A1-89CEF3C13A68}" type="presParOf" srcId="{227E2BF1-7F98-4C1C-9833-57F222A4A598}" destId="{A793070B-CA09-4B44-962B-8383966C9F10}" srcOrd="1" destOrd="0" presId="urn:microsoft.com/office/officeart/2005/8/layout/orgChart1"/>
    <dgm:cxn modelId="{A9EDFCBD-1CC1-42B6-9607-04D387AA9A33}" type="presParOf" srcId="{A793070B-CA09-4B44-962B-8383966C9F10}" destId="{D34D75B4-6FA3-47E4-BC20-A7EDEDB7DF43}" srcOrd="0" destOrd="0" presId="urn:microsoft.com/office/officeart/2005/8/layout/orgChart1"/>
    <dgm:cxn modelId="{5C00539E-ADD7-4003-A49A-895BB29AD862}" type="presParOf" srcId="{D34D75B4-6FA3-47E4-BC20-A7EDEDB7DF43}" destId="{B58CE722-7396-4092-96C0-4CF2EECD3572}" srcOrd="0" destOrd="0" presId="urn:microsoft.com/office/officeart/2005/8/layout/orgChart1"/>
    <dgm:cxn modelId="{06AC3597-423D-46FA-A242-B3F73475F382}" type="presParOf" srcId="{D34D75B4-6FA3-47E4-BC20-A7EDEDB7DF43}" destId="{DA04FC5A-7DE3-44EA-94D0-374177BE8D9F}" srcOrd="1" destOrd="0" presId="urn:microsoft.com/office/officeart/2005/8/layout/orgChart1"/>
    <dgm:cxn modelId="{935C3360-4528-4819-A34A-FA5804353C6E}" type="presParOf" srcId="{A793070B-CA09-4B44-962B-8383966C9F10}" destId="{52765813-DF34-4F2E-90A4-A9A9D0A1ED82}" srcOrd="1" destOrd="0" presId="urn:microsoft.com/office/officeart/2005/8/layout/orgChart1"/>
    <dgm:cxn modelId="{828B19B0-E425-4496-AA0E-57572059DB0F}" type="presParOf" srcId="{A793070B-CA09-4B44-962B-8383966C9F10}" destId="{9D686A4A-8FD5-48D6-A4A4-0849FFEFBACF}" srcOrd="2" destOrd="0" presId="urn:microsoft.com/office/officeart/2005/8/layout/orgChart1"/>
    <dgm:cxn modelId="{65FEB77E-9FA3-4D48-B0A8-F31CD63F0245}" type="presParOf" srcId="{F8DDBCB0-078D-4237-8524-556BE5474050}" destId="{F8BB2A76-B5CF-4F88-BC97-AFC035FAA038}" srcOrd="2" destOrd="0" presId="urn:microsoft.com/office/officeart/2005/8/layout/orgChart1"/>
    <dgm:cxn modelId="{0A84A36B-A382-47C3-9DAF-21FB001F6633}" type="presParOf" srcId="{D7A43B9B-9863-4036-A388-42E6352F5F96}" destId="{DADA4665-4C79-4CD1-AD48-3CEEF0D226CA}" srcOrd="2" destOrd="0" presId="urn:microsoft.com/office/officeart/2005/8/layout/orgChart1"/>
    <dgm:cxn modelId="{2E04C8EE-90F8-4ED8-A439-C8122F430099}" type="presParOf" srcId="{F0127DD8-EBA5-425F-89CB-C8E25B7D280F}" destId="{CA25F647-844C-4A5C-A7EB-219D2E4F5D6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1B6AB9-AA45-4B05-AE85-23F01074FE10}">
      <dsp:nvSpPr>
        <dsp:cNvPr id="0" name=""/>
        <dsp:cNvSpPr/>
      </dsp:nvSpPr>
      <dsp:spPr>
        <a:xfrm>
          <a:off x="3364023" y="2809914"/>
          <a:ext cx="174405" cy="1747955"/>
        </a:xfrm>
        <a:custGeom>
          <a:avLst/>
          <a:gdLst/>
          <a:ahLst/>
          <a:cxnLst/>
          <a:rect l="0" t="0" r="0" b="0"/>
          <a:pathLst>
            <a:path>
              <a:moveTo>
                <a:pt x="174405" y="1747955"/>
              </a:move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020ABD-E84A-49AD-9ABA-1272AD39B4D5}">
      <dsp:nvSpPr>
        <dsp:cNvPr id="0" name=""/>
        <dsp:cNvSpPr/>
      </dsp:nvSpPr>
      <dsp:spPr>
        <a:xfrm>
          <a:off x="4190330" y="2145356"/>
          <a:ext cx="91440" cy="15404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4048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EA4F73-2D10-4638-A3D6-E0BF36ADF031}">
      <dsp:nvSpPr>
        <dsp:cNvPr id="0" name=""/>
        <dsp:cNvSpPr/>
      </dsp:nvSpPr>
      <dsp:spPr>
        <a:xfrm>
          <a:off x="4190330" y="902543"/>
          <a:ext cx="91440" cy="3707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078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805F1-C8A4-4747-8E27-B2C746EB8319}">
      <dsp:nvSpPr>
        <dsp:cNvPr id="0" name=""/>
        <dsp:cNvSpPr/>
      </dsp:nvSpPr>
      <dsp:spPr>
        <a:xfrm>
          <a:off x="3364023" y="30516"/>
          <a:ext cx="1744053" cy="87202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>
              <a:solidFill>
                <a:srgbClr val="AF0C0C"/>
              </a:solidFill>
            </a:rPr>
            <a:t>Profilo</a:t>
          </a:r>
        </a:p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>
              <a:solidFill>
                <a:srgbClr val="AF0C0C"/>
              </a:solidFill>
            </a:rPr>
            <a:t>Competenza linguistica</a:t>
          </a:r>
          <a:endParaRPr lang="it-IT" sz="1700" kern="1200" dirty="0">
            <a:solidFill>
              <a:srgbClr val="AF0C0C"/>
            </a:solidFill>
          </a:endParaRPr>
        </a:p>
      </dsp:txBody>
      <dsp:txXfrm>
        <a:off x="3364023" y="30516"/>
        <a:ext cx="1744053" cy="872026"/>
      </dsp:txXfrm>
    </dsp:sp>
    <dsp:sp modelId="{90EB3682-D497-4CFC-9205-34A1C6B6E3A7}">
      <dsp:nvSpPr>
        <dsp:cNvPr id="0" name=""/>
        <dsp:cNvSpPr/>
      </dsp:nvSpPr>
      <dsp:spPr>
        <a:xfrm>
          <a:off x="3364023" y="1273329"/>
          <a:ext cx="1744053" cy="87202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>
              <a:solidFill>
                <a:srgbClr val="AF0C0C"/>
              </a:solidFill>
            </a:rPr>
            <a:t>Traguardi</a:t>
          </a:r>
        </a:p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>
              <a:solidFill>
                <a:srgbClr val="AF0C0C"/>
              </a:solidFill>
            </a:rPr>
            <a:t>Competenze da sviluppare</a:t>
          </a:r>
          <a:endParaRPr lang="it-IT" sz="1700" kern="1200" dirty="0">
            <a:solidFill>
              <a:srgbClr val="AF0C0C"/>
            </a:solidFill>
          </a:endParaRPr>
        </a:p>
      </dsp:txBody>
      <dsp:txXfrm>
        <a:off x="3364023" y="1273329"/>
        <a:ext cx="1744053" cy="872026"/>
      </dsp:txXfrm>
    </dsp:sp>
    <dsp:sp modelId="{8528AE78-69F6-46EB-9CB9-F430DAD5D089}">
      <dsp:nvSpPr>
        <dsp:cNvPr id="0" name=""/>
        <dsp:cNvSpPr/>
      </dsp:nvSpPr>
      <dsp:spPr>
        <a:xfrm>
          <a:off x="3364023" y="3685843"/>
          <a:ext cx="1744053" cy="87202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>
              <a:solidFill>
                <a:srgbClr val="AF0C0C"/>
              </a:solidFill>
            </a:rPr>
            <a:t>Testi</a:t>
          </a:r>
          <a:endParaRPr lang="it-IT" sz="1700" kern="1200" dirty="0">
            <a:solidFill>
              <a:srgbClr val="AF0C0C"/>
            </a:solidFill>
          </a:endParaRPr>
        </a:p>
      </dsp:txBody>
      <dsp:txXfrm>
        <a:off x="3364023" y="3685843"/>
        <a:ext cx="1744053" cy="872026"/>
      </dsp:txXfrm>
    </dsp:sp>
    <dsp:sp modelId="{AD0706BF-7322-4D13-9596-E703F01906EB}">
      <dsp:nvSpPr>
        <dsp:cNvPr id="0" name=""/>
        <dsp:cNvSpPr/>
      </dsp:nvSpPr>
      <dsp:spPr>
        <a:xfrm>
          <a:off x="3364023" y="2369929"/>
          <a:ext cx="1673192" cy="87997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>
              <a:solidFill>
                <a:srgbClr val="AF0C0C"/>
              </a:solidFill>
            </a:rPr>
            <a:t>Obiettivi di apprendimento</a:t>
          </a:r>
          <a:endParaRPr lang="it-IT" sz="1700" kern="1200" dirty="0">
            <a:solidFill>
              <a:srgbClr val="AF0C0C"/>
            </a:solidFill>
          </a:endParaRPr>
        </a:p>
      </dsp:txBody>
      <dsp:txXfrm>
        <a:off x="3364023" y="2369929"/>
        <a:ext cx="1673192" cy="8799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5CC4F7-1A7D-4665-A1FA-E02D1A425E50}">
      <dsp:nvSpPr>
        <dsp:cNvPr id="0" name=""/>
        <dsp:cNvSpPr/>
      </dsp:nvSpPr>
      <dsp:spPr>
        <a:xfrm>
          <a:off x="4252428" y="3303799"/>
          <a:ext cx="258054" cy="7913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1365"/>
              </a:lnTo>
              <a:lnTo>
                <a:pt x="258054" y="7913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9E0B11-BA49-46EE-AE61-2FB206B1C9D5}">
      <dsp:nvSpPr>
        <dsp:cNvPr id="0" name=""/>
        <dsp:cNvSpPr/>
      </dsp:nvSpPr>
      <dsp:spPr>
        <a:xfrm>
          <a:off x="3899754" y="2082343"/>
          <a:ext cx="1040817" cy="3612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637"/>
              </a:lnTo>
              <a:lnTo>
                <a:pt x="1040817" y="180637"/>
              </a:lnTo>
              <a:lnTo>
                <a:pt x="1040817" y="36127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1B6AB9-AA45-4B05-AE85-23F01074FE10}">
      <dsp:nvSpPr>
        <dsp:cNvPr id="0" name=""/>
        <dsp:cNvSpPr/>
      </dsp:nvSpPr>
      <dsp:spPr>
        <a:xfrm>
          <a:off x="2170793" y="3303799"/>
          <a:ext cx="258054" cy="7913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1365"/>
              </a:lnTo>
              <a:lnTo>
                <a:pt x="258054" y="7913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020ABD-E84A-49AD-9ABA-1272AD39B4D5}">
      <dsp:nvSpPr>
        <dsp:cNvPr id="0" name=""/>
        <dsp:cNvSpPr/>
      </dsp:nvSpPr>
      <dsp:spPr>
        <a:xfrm>
          <a:off x="2858937" y="2082343"/>
          <a:ext cx="1040817" cy="361275"/>
        </a:xfrm>
        <a:custGeom>
          <a:avLst/>
          <a:gdLst/>
          <a:ahLst/>
          <a:cxnLst/>
          <a:rect l="0" t="0" r="0" b="0"/>
          <a:pathLst>
            <a:path>
              <a:moveTo>
                <a:pt x="1040817" y="0"/>
              </a:moveTo>
              <a:lnTo>
                <a:pt x="1040817" y="180637"/>
              </a:lnTo>
              <a:lnTo>
                <a:pt x="0" y="180637"/>
              </a:lnTo>
              <a:lnTo>
                <a:pt x="0" y="36127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EA4F73-2D10-4638-A3D6-E0BF36ADF031}">
      <dsp:nvSpPr>
        <dsp:cNvPr id="0" name=""/>
        <dsp:cNvSpPr/>
      </dsp:nvSpPr>
      <dsp:spPr>
        <a:xfrm>
          <a:off x="3854034" y="860888"/>
          <a:ext cx="91440" cy="3612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12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805F1-C8A4-4747-8E27-B2C746EB8319}">
      <dsp:nvSpPr>
        <dsp:cNvPr id="0" name=""/>
        <dsp:cNvSpPr/>
      </dsp:nvSpPr>
      <dsp:spPr>
        <a:xfrm>
          <a:off x="3039574" y="707"/>
          <a:ext cx="1720360" cy="86018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>
              <a:solidFill>
                <a:srgbClr val="AF0C0C"/>
              </a:solidFill>
            </a:rPr>
            <a:t>Competenza linguistica</a:t>
          </a:r>
          <a:endParaRPr lang="it-IT" sz="1900" kern="1200" dirty="0">
            <a:solidFill>
              <a:srgbClr val="AF0C0C"/>
            </a:solidFill>
          </a:endParaRPr>
        </a:p>
      </dsp:txBody>
      <dsp:txXfrm>
        <a:off x="3039574" y="707"/>
        <a:ext cx="1720360" cy="860180"/>
      </dsp:txXfrm>
    </dsp:sp>
    <dsp:sp modelId="{90EB3682-D497-4CFC-9205-34A1C6B6E3A7}">
      <dsp:nvSpPr>
        <dsp:cNvPr id="0" name=""/>
        <dsp:cNvSpPr/>
      </dsp:nvSpPr>
      <dsp:spPr>
        <a:xfrm>
          <a:off x="3039574" y="1222163"/>
          <a:ext cx="1720360" cy="86018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>
              <a:solidFill>
                <a:srgbClr val="AF0C0C"/>
              </a:solidFill>
            </a:rPr>
            <a:t>Ambiti/aspetti</a:t>
          </a:r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>
              <a:solidFill>
                <a:srgbClr val="AF0C0C"/>
              </a:solidFill>
            </a:rPr>
            <a:t>(abilità)</a:t>
          </a:r>
          <a:endParaRPr lang="it-IT" sz="1900" kern="1200" dirty="0">
            <a:solidFill>
              <a:srgbClr val="AF0C0C"/>
            </a:solidFill>
          </a:endParaRPr>
        </a:p>
      </dsp:txBody>
      <dsp:txXfrm>
        <a:off x="3039574" y="1222163"/>
        <a:ext cx="1720360" cy="860180"/>
      </dsp:txXfrm>
    </dsp:sp>
    <dsp:sp modelId="{8528AE78-69F6-46EB-9CB9-F430DAD5D089}">
      <dsp:nvSpPr>
        <dsp:cNvPr id="0" name=""/>
        <dsp:cNvSpPr/>
      </dsp:nvSpPr>
      <dsp:spPr>
        <a:xfrm>
          <a:off x="1998757" y="2443619"/>
          <a:ext cx="1720360" cy="86018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>
              <a:solidFill>
                <a:srgbClr val="AF0C0C"/>
              </a:solidFill>
            </a:rPr>
            <a:t>Comprensione del testo</a:t>
          </a:r>
          <a:endParaRPr lang="it-IT" sz="1900" kern="1200" dirty="0">
            <a:solidFill>
              <a:srgbClr val="AF0C0C"/>
            </a:solidFill>
          </a:endParaRPr>
        </a:p>
      </dsp:txBody>
      <dsp:txXfrm>
        <a:off x="1998757" y="2443619"/>
        <a:ext cx="1720360" cy="860180"/>
      </dsp:txXfrm>
    </dsp:sp>
    <dsp:sp modelId="{AD0706BF-7322-4D13-9596-E703F01906EB}">
      <dsp:nvSpPr>
        <dsp:cNvPr id="0" name=""/>
        <dsp:cNvSpPr/>
      </dsp:nvSpPr>
      <dsp:spPr>
        <a:xfrm>
          <a:off x="2428847" y="3665074"/>
          <a:ext cx="1720360" cy="86018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>
              <a:solidFill>
                <a:srgbClr val="AF0C0C"/>
              </a:solidFill>
            </a:rPr>
            <a:t>Processi cognitivi - aspetti della lettura</a:t>
          </a:r>
          <a:endParaRPr lang="it-IT" sz="1900" kern="1200" dirty="0">
            <a:solidFill>
              <a:srgbClr val="AF0C0C"/>
            </a:solidFill>
          </a:endParaRPr>
        </a:p>
      </dsp:txBody>
      <dsp:txXfrm>
        <a:off x="2428847" y="3665074"/>
        <a:ext cx="1720360" cy="860180"/>
      </dsp:txXfrm>
    </dsp:sp>
    <dsp:sp modelId="{4D279558-665A-4BCF-B8A8-7E53AABC2A18}">
      <dsp:nvSpPr>
        <dsp:cNvPr id="0" name=""/>
        <dsp:cNvSpPr/>
      </dsp:nvSpPr>
      <dsp:spPr>
        <a:xfrm>
          <a:off x="4080392" y="2443619"/>
          <a:ext cx="1720360" cy="86018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>
              <a:solidFill>
                <a:srgbClr val="AF0C0C"/>
              </a:solidFill>
            </a:rPr>
            <a:t>Grammatica</a:t>
          </a:r>
          <a:endParaRPr lang="it-IT" sz="1900" kern="1200" dirty="0">
            <a:solidFill>
              <a:srgbClr val="AF0C0C"/>
            </a:solidFill>
          </a:endParaRPr>
        </a:p>
      </dsp:txBody>
      <dsp:txXfrm>
        <a:off x="4080392" y="2443619"/>
        <a:ext cx="1720360" cy="860180"/>
      </dsp:txXfrm>
    </dsp:sp>
    <dsp:sp modelId="{B58CE722-7396-4092-96C0-4CF2EECD3572}">
      <dsp:nvSpPr>
        <dsp:cNvPr id="0" name=""/>
        <dsp:cNvSpPr/>
      </dsp:nvSpPr>
      <dsp:spPr>
        <a:xfrm>
          <a:off x="4510482" y="3665074"/>
          <a:ext cx="1720360" cy="86018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>
              <a:solidFill>
                <a:srgbClr val="AF0C0C"/>
              </a:solidFill>
            </a:rPr>
            <a:t>Oggetti linguistici specifici</a:t>
          </a:r>
          <a:endParaRPr lang="it-IT" sz="1900" kern="1200" dirty="0">
            <a:solidFill>
              <a:srgbClr val="AF0C0C"/>
            </a:solidFill>
          </a:endParaRPr>
        </a:p>
      </dsp:txBody>
      <dsp:txXfrm>
        <a:off x="4510482" y="3665074"/>
        <a:ext cx="1720360" cy="8601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7088" cy="496491"/>
          </a:xfrm>
          <a:prstGeom prst="rect">
            <a:avLst/>
          </a:prstGeom>
        </p:spPr>
        <p:txBody>
          <a:bodyPr vert="horz" lIns="91751" tIns="45875" rIns="91751" bIns="45875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587" y="1"/>
            <a:ext cx="2947088" cy="496491"/>
          </a:xfrm>
          <a:prstGeom prst="rect">
            <a:avLst/>
          </a:prstGeom>
        </p:spPr>
        <p:txBody>
          <a:bodyPr vert="horz" lIns="91751" tIns="45875" rIns="91751" bIns="45875" rtlCol="0"/>
          <a:lstStyle>
            <a:lvl1pPr algn="r">
              <a:defRPr sz="1200"/>
            </a:lvl1pPr>
          </a:lstStyle>
          <a:p>
            <a:fld id="{F7190FF0-1401-154A-A474-DE8B1E56AFED}" type="datetimeFigureOut">
              <a:rPr lang="it-IT" smtClean="0"/>
              <a:t>17/02/2016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9431728"/>
            <a:ext cx="2947088" cy="496491"/>
          </a:xfrm>
          <a:prstGeom prst="rect">
            <a:avLst/>
          </a:prstGeom>
        </p:spPr>
        <p:txBody>
          <a:bodyPr vert="horz" lIns="91751" tIns="45875" rIns="91751" bIns="45875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587" y="9431728"/>
            <a:ext cx="2947088" cy="496491"/>
          </a:xfrm>
          <a:prstGeom prst="rect">
            <a:avLst/>
          </a:prstGeom>
        </p:spPr>
        <p:txBody>
          <a:bodyPr vert="horz" lIns="91751" tIns="45875" rIns="91751" bIns="45875" rtlCol="0" anchor="b"/>
          <a:lstStyle>
            <a:lvl1pPr algn="r">
              <a:defRPr sz="1200"/>
            </a:lvl1pPr>
          </a:lstStyle>
          <a:p>
            <a:fld id="{C739A4D5-94E3-0D48-9263-A6F2BC2AC0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39688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347" cy="496491"/>
          </a:xfrm>
          <a:prstGeom prst="rect">
            <a:avLst/>
          </a:prstGeom>
        </p:spPr>
        <p:txBody>
          <a:bodyPr vert="horz" lIns="91751" tIns="45875" rIns="91751" bIns="45875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1343" y="1"/>
            <a:ext cx="2946347" cy="496491"/>
          </a:xfrm>
          <a:prstGeom prst="rect">
            <a:avLst/>
          </a:prstGeom>
        </p:spPr>
        <p:txBody>
          <a:bodyPr vert="horz" lIns="91751" tIns="45875" rIns="91751" bIns="45875" rtlCol="0"/>
          <a:lstStyle>
            <a:lvl1pPr algn="r">
              <a:defRPr sz="1200"/>
            </a:lvl1pPr>
          </a:lstStyle>
          <a:p>
            <a:fld id="{25856F7F-361F-493F-BADA-C1E7BE376E2D}" type="datetimeFigureOut">
              <a:rPr lang="it-IT" smtClean="0"/>
              <a:pPr/>
              <a:t>17/02/2016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0937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51" tIns="45875" rIns="91751" bIns="45875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927" y="4716663"/>
            <a:ext cx="5439410" cy="4468416"/>
          </a:xfrm>
          <a:prstGeom prst="rect">
            <a:avLst/>
          </a:prstGeom>
        </p:spPr>
        <p:txBody>
          <a:bodyPr vert="horz" lIns="91751" tIns="45875" rIns="91751" bIns="45875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31600"/>
            <a:ext cx="2946347" cy="496491"/>
          </a:xfrm>
          <a:prstGeom prst="rect">
            <a:avLst/>
          </a:prstGeom>
        </p:spPr>
        <p:txBody>
          <a:bodyPr vert="horz" lIns="91751" tIns="45875" rIns="91751" bIns="45875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1343" y="9431600"/>
            <a:ext cx="2946347" cy="496491"/>
          </a:xfrm>
          <a:prstGeom prst="rect">
            <a:avLst/>
          </a:prstGeom>
        </p:spPr>
        <p:txBody>
          <a:bodyPr vert="horz" lIns="91751" tIns="45875" rIns="91751" bIns="45875" rtlCol="0" anchor="b"/>
          <a:lstStyle>
            <a:lvl1pPr algn="r">
              <a:defRPr sz="1200"/>
            </a:lvl1pPr>
          </a:lstStyle>
          <a:p>
            <a:fld id="{28CB9888-B469-490A-B090-80A5E4FCD6F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56653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 txBox="1">
            <a:spLocks noGrp="1" noChangeArrowheads="1"/>
          </p:cNvSpPr>
          <p:nvPr/>
        </p:nvSpPr>
        <p:spPr bwMode="auto">
          <a:xfrm>
            <a:off x="3851343" y="9431600"/>
            <a:ext cx="2946347" cy="49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51" tIns="45875" rIns="91751" bIns="45875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F65450DA-892F-1244-B329-732AA5B42F1E}" type="slidenum">
              <a:rPr lang="it-IT" sz="1200"/>
              <a:pPr algn="r" eaLnBrk="1" hangingPunct="1"/>
              <a:t>1</a:t>
            </a:fld>
            <a:endParaRPr lang="it-IT" sz="120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2961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it-IT" sz="18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3012" name="Slide Number Placeholder 3"/>
          <p:cNvSpPr txBox="1">
            <a:spLocks noGrp="1"/>
          </p:cNvSpPr>
          <p:nvPr/>
        </p:nvSpPr>
        <p:spPr bwMode="auto">
          <a:xfrm>
            <a:off x="3885521" y="8734086"/>
            <a:ext cx="2972494" cy="45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51" tIns="45875" rIns="91751" bIns="45875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551210C-2345-44CF-B04B-167E5635D4D5}" type="slidenum">
              <a:rPr lang="it-IT" altLang="it-IT"/>
              <a:pPr algn="r" eaLnBrk="1" hangingPunct="1">
                <a:spcBef>
                  <a:spcPct val="0"/>
                </a:spcBef>
              </a:pPr>
              <a:t>56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726618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it-IT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741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5476" indent="-286722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6886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5641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64395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23150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81904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40659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99413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356B61F-60AD-42CC-BC2C-1E3082656D82}" type="slidenum">
              <a:rPr lang="it-IT" altLang="it-IT"/>
              <a:pPr>
                <a:spcBef>
                  <a:spcPct val="0"/>
                </a:spcBef>
              </a:pPr>
              <a:t>59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827469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it-IT" sz="18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5604" name="Slide Number Placeholder 3"/>
          <p:cNvSpPr txBox="1">
            <a:spLocks noGrp="1"/>
          </p:cNvSpPr>
          <p:nvPr/>
        </p:nvSpPr>
        <p:spPr bwMode="auto">
          <a:xfrm>
            <a:off x="3885521" y="8734086"/>
            <a:ext cx="2972494" cy="45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51" tIns="45875" rIns="91751" bIns="45875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0B1807-2E2E-4EA8-A32F-277CF5CF1E64}" type="slidenum">
              <a:rPr lang="it-IT" altLang="it-IT"/>
              <a:pPr algn="r" eaLnBrk="1" hangingPunct="1">
                <a:spcBef>
                  <a:spcPct val="0"/>
                </a:spcBef>
              </a:pPr>
              <a:t>61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975040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5521" y="8734086"/>
            <a:ext cx="2972494" cy="45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51" tIns="45875" rIns="91751" bIns="45875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6CE96BB-9A86-476E-9D32-F960015C28A6}" type="slidenum">
              <a:rPr lang="it-IT" altLang="it-IT"/>
              <a:pPr algn="r" eaLnBrk="1" hangingPunct="1">
                <a:spcBef>
                  <a:spcPct val="0"/>
                </a:spcBef>
              </a:pPr>
              <a:t>63</a:t>
            </a:fld>
            <a:endParaRPr lang="it-IT" altLang="it-IT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it-IT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87940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5476" indent="-286722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6886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5641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64395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23150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81904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40659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99413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E514CF5-3D1A-4A00-BF1F-86D169E09B3E}" type="slidenum">
              <a:rPr lang="de-DE" altLang="it-IT"/>
              <a:pPr>
                <a:spcBef>
                  <a:spcPct val="0"/>
                </a:spcBef>
              </a:pPr>
              <a:t>72</a:t>
            </a:fld>
            <a:endParaRPr lang="de-DE" altLang="it-IT"/>
          </a:p>
        </p:txBody>
      </p:sp>
      <p:sp>
        <p:nvSpPr>
          <p:cNvPr id="53251" name="Rectangle 7"/>
          <p:cNvSpPr txBox="1">
            <a:spLocks noGrp="1" noChangeArrowheads="1"/>
          </p:cNvSpPr>
          <p:nvPr/>
        </p:nvSpPr>
        <p:spPr bwMode="auto">
          <a:xfrm>
            <a:off x="3885521" y="8734086"/>
            <a:ext cx="2972494" cy="45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51" tIns="45875" rIns="91751" bIns="45875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43E9321-98D8-4ECE-B107-7B082ACC11BC}" type="slidenum">
              <a:rPr lang="de-DE" altLang="it-IT"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72</a:t>
            </a:fld>
            <a:endParaRPr lang="de-DE" altLang="it-IT">
              <a:cs typeface="Arial" panose="020B0604020202020204" pitchFamily="34" charset="0"/>
            </a:endParaRPr>
          </a:p>
        </p:txBody>
      </p:sp>
      <p:sp>
        <p:nvSpPr>
          <p:cNvPr id="53252" name="Rectangle 7"/>
          <p:cNvSpPr txBox="1">
            <a:spLocks noGrp="1" noChangeArrowheads="1"/>
          </p:cNvSpPr>
          <p:nvPr/>
        </p:nvSpPr>
        <p:spPr bwMode="auto">
          <a:xfrm>
            <a:off x="3887108" y="8735681"/>
            <a:ext cx="2972494" cy="45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35" tIns="45867" rIns="91735" bIns="45867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C603212-9D63-4C51-9A27-77A854E1A223}" type="slidenum">
              <a:rPr lang="de-DE" altLang="it-IT">
                <a:latin typeface="Times New Roman" panose="02020603050405020304" pitchFamily="18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72</a:t>
            </a:fld>
            <a:endParaRPr lang="de-DE" altLang="it-IT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32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35" tIns="45867" rIns="91735" bIns="45867"/>
          <a:lstStyle/>
          <a:p>
            <a:pPr eaLnBrk="1" hangingPunct="1"/>
            <a:endParaRPr lang="en-US" altLang="it-IT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29408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5476" indent="-286722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6886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5641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64395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23150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81904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40659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99413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336F0FC-0F1F-4AF1-9B8E-0C0DBCA86B56}" type="slidenum">
              <a:rPr lang="de-DE" altLang="it-IT"/>
              <a:pPr>
                <a:spcBef>
                  <a:spcPct val="0"/>
                </a:spcBef>
              </a:pPr>
              <a:t>73</a:t>
            </a:fld>
            <a:endParaRPr lang="de-DE" altLang="it-IT"/>
          </a:p>
        </p:txBody>
      </p:sp>
      <p:sp>
        <p:nvSpPr>
          <p:cNvPr id="55299" name="Rectangle 7"/>
          <p:cNvSpPr txBox="1">
            <a:spLocks noGrp="1" noChangeArrowheads="1"/>
          </p:cNvSpPr>
          <p:nvPr/>
        </p:nvSpPr>
        <p:spPr bwMode="auto">
          <a:xfrm>
            <a:off x="3885521" y="8734086"/>
            <a:ext cx="2972494" cy="45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51" tIns="45875" rIns="91751" bIns="45875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75BA37-EBBF-4C2C-B7E1-4232153852F0}" type="slidenum">
              <a:rPr lang="de-DE" altLang="it-IT"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73</a:t>
            </a:fld>
            <a:endParaRPr lang="de-DE" altLang="it-IT">
              <a:cs typeface="Arial" panose="020B0604020202020204" pitchFamily="34" charset="0"/>
            </a:endParaRPr>
          </a:p>
        </p:txBody>
      </p:sp>
      <p:sp>
        <p:nvSpPr>
          <p:cNvPr id="55300" name="Rectangle 7"/>
          <p:cNvSpPr txBox="1">
            <a:spLocks noGrp="1" noChangeArrowheads="1"/>
          </p:cNvSpPr>
          <p:nvPr/>
        </p:nvSpPr>
        <p:spPr bwMode="auto">
          <a:xfrm>
            <a:off x="3887108" y="8735681"/>
            <a:ext cx="2972494" cy="45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35" tIns="45867" rIns="91735" bIns="45867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0D715D3-3C47-4BC3-96F2-ADB69D398406}" type="slidenum">
              <a:rPr lang="de-DE" altLang="it-IT">
                <a:latin typeface="Times New Roman" panose="02020603050405020304" pitchFamily="18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73</a:t>
            </a:fld>
            <a:endParaRPr lang="de-DE" altLang="it-IT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53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35" tIns="45867" rIns="91735" bIns="45867"/>
          <a:lstStyle/>
          <a:p>
            <a:pPr eaLnBrk="1" hangingPunct="1"/>
            <a:endParaRPr lang="en-US" altLang="it-IT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99181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5476" indent="-286722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6886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5641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64395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23150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81904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40659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99413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AE3A5B4-E546-494C-BEC5-1A7E40D4F6C5}" type="slidenum">
              <a:rPr lang="de-DE" altLang="it-IT"/>
              <a:pPr>
                <a:spcBef>
                  <a:spcPct val="0"/>
                </a:spcBef>
              </a:pPr>
              <a:t>74</a:t>
            </a:fld>
            <a:endParaRPr lang="de-DE" altLang="it-IT"/>
          </a:p>
        </p:txBody>
      </p:sp>
      <p:sp>
        <p:nvSpPr>
          <p:cNvPr id="65539" name="Rectangle 7"/>
          <p:cNvSpPr txBox="1">
            <a:spLocks noGrp="1" noChangeArrowheads="1"/>
          </p:cNvSpPr>
          <p:nvPr/>
        </p:nvSpPr>
        <p:spPr bwMode="auto">
          <a:xfrm>
            <a:off x="3885521" y="8734086"/>
            <a:ext cx="2972494" cy="45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51" tIns="45875" rIns="91751" bIns="45875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B75D010-8351-4CE9-AA5D-36F27D62CB79}" type="slidenum">
              <a:rPr lang="de-DE" altLang="it-IT"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74</a:t>
            </a:fld>
            <a:endParaRPr lang="de-DE" altLang="it-IT">
              <a:cs typeface="Arial" panose="020B0604020202020204" pitchFamily="34" charset="0"/>
            </a:endParaRPr>
          </a:p>
        </p:txBody>
      </p:sp>
      <p:sp>
        <p:nvSpPr>
          <p:cNvPr id="65540" name="Rectangle 7"/>
          <p:cNvSpPr txBox="1">
            <a:spLocks noGrp="1" noChangeArrowheads="1"/>
          </p:cNvSpPr>
          <p:nvPr/>
        </p:nvSpPr>
        <p:spPr bwMode="auto">
          <a:xfrm>
            <a:off x="3887108" y="8735681"/>
            <a:ext cx="2972494" cy="45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35" tIns="45867" rIns="91735" bIns="45867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FCF885A-BF8C-4C01-92B1-A460CDF8BEF7}" type="slidenum">
              <a:rPr lang="de-DE" altLang="it-IT">
                <a:latin typeface="Times New Roman" panose="02020603050405020304" pitchFamily="18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74</a:t>
            </a:fld>
            <a:endParaRPr lang="de-DE" altLang="it-IT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55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35" tIns="45867" rIns="91735" bIns="45867"/>
          <a:lstStyle/>
          <a:p>
            <a:pPr eaLnBrk="1" hangingPunct="1"/>
            <a:endParaRPr lang="en-US" altLang="it-IT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84158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5476" indent="-286722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6886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5641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64395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23150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81904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40659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99413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1CCD35D-2BAE-4AA1-A6BF-B3AE442A48DB}" type="slidenum">
              <a:rPr lang="de-DE" altLang="it-IT"/>
              <a:pPr>
                <a:spcBef>
                  <a:spcPct val="0"/>
                </a:spcBef>
              </a:pPr>
              <a:t>75</a:t>
            </a:fld>
            <a:endParaRPr lang="de-DE" altLang="it-IT"/>
          </a:p>
        </p:txBody>
      </p:sp>
      <p:sp>
        <p:nvSpPr>
          <p:cNvPr id="71683" name="Rectangle 7"/>
          <p:cNvSpPr txBox="1">
            <a:spLocks noGrp="1" noChangeArrowheads="1"/>
          </p:cNvSpPr>
          <p:nvPr/>
        </p:nvSpPr>
        <p:spPr bwMode="auto">
          <a:xfrm>
            <a:off x="3885521" y="8734086"/>
            <a:ext cx="2972494" cy="45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51" tIns="45875" rIns="91751" bIns="45875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FE2E17F-F9F5-4716-BF00-4804BEE9ED89}" type="slidenum">
              <a:rPr lang="de-DE" altLang="it-IT"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75</a:t>
            </a:fld>
            <a:endParaRPr lang="de-DE" altLang="it-IT">
              <a:cs typeface="Arial" panose="020B0604020202020204" pitchFamily="34" charset="0"/>
            </a:endParaRPr>
          </a:p>
        </p:txBody>
      </p:sp>
      <p:sp>
        <p:nvSpPr>
          <p:cNvPr id="71684" name="Rectangle 7"/>
          <p:cNvSpPr txBox="1">
            <a:spLocks noGrp="1" noChangeArrowheads="1"/>
          </p:cNvSpPr>
          <p:nvPr/>
        </p:nvSpPr>
        <p:spPr bwMode="auto">
          <a:xfrm>
            <a:off x="3887108" y="8735681"/>
            <a:ext cx="2972494" cy="45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35" tIns="45867" rIns="91735" bIns="45867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1067E06-CD14-4910-A6FF-3510B07BB481}" type="slidenum">
              <a:rPr lang="de-DE" altLang="it-IT">
                <a:latin typeface="Times New Roman" panose="02020603050405020304" pitchFamily="18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75</a:t>
            </a:fld>
            <a:endParaRPr lang="de-DE" altLang="it-IT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16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35" tIns="45867" rIns="91735" bIns="45867"/>
          <a:lstStyle/>
          <a:p>
            <a:pPr eaLnBrk="1" hangingPunct="1"/>
            <a:endParaRPr lang="en-US" altLang="it-IT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82262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5476" indent="-286722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6886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5641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64395" indent="-22937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23150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81904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40659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99413" indent="-2293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5BDBD22-0C74-46C5-AF03-294281AAB123}" type="slidenum">
              <a:rPr lang="it-IT" altLang="it-IT"/>
              <a:pPr>
                <a:spcBef>
                  <a:spcPct val="0"/>
                </a:spcBef>
              </a:pPr>
              <a:t>76</a:t>
            </a:fld>
            <a:endParaRPr lang="it-IT" altLang="it-IT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it-IT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30775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 txBox="1">
            <a:spLocks noGrp="1" noChangeArrowheads="1"/>
          </p:cNvSpPr>
          <p:nvPr/>
        </p:nvSpPr>
        <p:spPr bwMode="auto">
          <a:xfrm>
            <a:off x="3885521" y="8734086"/>
            <a:ext cx="2972494" cy="45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51" tIns="45875" rIns="91751" bIns="45875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27C2B1B-BBFA-4C8B-AB08-BFD6F7A42536}" type="slidenum">
              <a:rPr lang="it-IT" altLang="it-IT"/>
              <a:pPr algn="r" eaLnBrk="1" hangingPunct="1">
                <a:spcBef>
                  <a:spcPct val="0"/>
                </a:spcBef>
              </a:pPr>
              <a:t>77</a:t>
            </a:fld>
            <a:endParaRPr lang="it-IT" altLang="it-IT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it-IT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1269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Abbiamo citato valutazioni qualitative e quantitative:</a:t>
            </a:r>
            <a:r>
              <a:rPr lang="it-IT" baseline="0" dirty="0" smtClean="0"/>
              <a:t> vediamole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B9888-B469-490A-B090-80A5E4FCD6F3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47618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EBC59F-4843-4DEE-95EE-A13031374AB8}" type="slidenum">
              <a:rPr lang="it-IT" altLang="it-IT" smtClean="0"/>
              <a:pPr/>
              <a:t>78</a:t>
            </a:fld>
            <a:endParaRPr lang="it-IT" altLang="it-IT" smtClean="0"/>
          </a:p>
        </p:txBody>
      </p:sp>
      <p:sp>
        <p:nvSpPr>
          <p:cNvPr id="179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it-IT" smtClean="0"/>
          </a:p>
        </p:txBody>
      </p:sp>
    </p:spTree>
    <p:extLst>
      <p:ext uri="{BB962C8B-B14F-4D97-AF65-F5344CB8AC3E}">
        <p14:creationId xmlns:p14="http://schemas.microsoft.com/office/powerpoint/2010/main" val="2890325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739" tIns="45869" rIns="91739" bIns="45869"/>
          <a:lstStyle/>
          <a:p>
            <a:endParaRPr lang="en-US"/>
          </a:p>
        </p:txBody>
      </p:sp>
      <p:sp>
        <p:nvSpPr>
          <p:cNvPr id="30723" name="Slide Number Placeholder 3"/>
          <p:cNvSpPr txBox="1">
            <a:spLocks noGrp="1"/>
          </p:cNvSpPr>
          <p:nvPr/>
        </p:nvSpPr>
        <p:spPr bwMode="auto">
          <a:xfrm>
            <a:off x="3851343" y="9431600"/>
            <a:ext cx="2946347" cy="49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39" tIns="45869" rIns="91739" bIns="45869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946CA0B-0526-784E-97DA-457D0E661A81}" type="slidenum">
              <a:rPr lang="en-GB" sz="1200">
                <a:cs typeface="Arial" charset="0"/>
              </a:rPr>
              <a:pPr algn="r" eaLnBrk="1" hangingPunct="1"/>
              <a:t>24</a:t>
            </a:fld>
            <a:endParaRPr lang="en-GB" sz="120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663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Si occupa del campionamento,</a:t>
            </a:r>
            <a:r>
              <a:rPr lang="it-IT" baseline="0" dirty="0" smtClean="0"/>
              <a:t> della somministrazione, della traduzione dei materiali Ocse, della pubblicazione in italiano dei risultati etc.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B9888-B469-490A-B090-80A5E4FCD6F3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367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Accesso critico a tutti gli ambiti culturali e per il raggi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B9888-B469-490A-B090-80A5E4FCD6F3}" type="slidenum">
              <a:rPr lang="it-IT" smtClean="0"/>
              <a:pPr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33939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B9888-B469-490A-B090-80A5E4FCD6F3}" type="slidenum">
              <a:rPr lang="it-IT" smtClean="0"/>
              <a:pPr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3019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Al termine della secondaria di primo grado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B9888-B469-490A-B090-80A5E4FCD6F3}" type="slidenum">
              <a:rPr lang="it-IT" smtClean="0"/>
              <a:pPr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2844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0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it-IT" altLang="it-IT" smtClean="0"/>
          </a:p>
        </p:txBody>
      </p:sp>
      <p:sp>
        <p:nvSpPr>
          <p:cNvPr id="150532" name="Slide Number Placeholder 3"/>
          <p:cNvSpPr txBox="1">
            <a:spLocks noGrp="1"/>
          </p:cNvSpPr>
          <p:nvPr/>
        </p:nvSpPr>
        <p:spPr bwMode="auto">
          <a:xfrm>
            <a:off x="3851343" y="943160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751" tIns="45875" rIns="91751" bIns="45875" anchor="b"/>
          <a:lstStyle/>
          <a:p>
            <a:pPr algn="r" eaLnBrk="1" hangingPunct="1"/>
            <a:fld id="{80B64D93-1995-4A0C-8FF9-A13189317C31}" type="slidenum">
              <a:rPr lang="en-US" altLang="it-IT" sz="1200">
                <a:latin typeface="Calibri" pitchFamily="34" charset="0"/>
              </a:rPr>
              <a:pPr algn="r" eaLnBrk="1" hangingPunct="1"/>
              <a:t>42</a:t>
            </a:fld>
            <a:endParaRPr lang="en-US" altLang="it-IT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191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B9888-B469-490A-B090-80A5E4FCD6F3}" type="slidenum">
              <a:rPr lang="it-IT" smtClean="0"/>
              <a:pPr/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587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BB10-062E-4EE1-B400-E932F3B88197}" type="datetime1">
              <a:rPr lang="it-IT" smtClean="0"/>
              <a:t>17/02/2016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6589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E5CAD-3B10-44B7-AF3B-BB5E97F9AE2B}" type="datetime1">
              <a:rPr lang="it-IT" smtClean="0"/>
              <a:t>17/02/2016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2827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76037-54CA-451A-8F63-684B7FEA0620}" type="datetime1">
              <a:rPr lang="it-IT" smtClean="0"/>
              <a:t>17/02/2016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579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A4F7-AA50-4908-9728-F3F0ED74BABF}" type="datetime1">
              <a:rPr lang="it-IT" smtClean="0"/>
              <a:t>17/02/2016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1814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F97D-23C5-4A7B-A681-EF8E40DC3495}" type="datetime1">
              <a:rPr lang="it-IT" smtClean="0"/>
              <a:t>17/02/2016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163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2D38-1CE0-437A-B07C-6899A735A734}" type="datetime1">
              <a:rPr lang="it-IT" smtClean="0"/>
              <a:t>17/02/2016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9414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11BEC-62B1-4A4E-BB09-B71447883632}" type="datetime1">
              <a:rPr lang="it-IT" smtClean="0"/>
              <a:t>17/02/2016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5345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2A9E-CFC5-4023-9225-F905B8629F8B}" type="datetime1">
              <a:rPr lang="it-IT" smtClean="0"/>
              <a:t>17/02/2016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1239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8592-3284-4260-ACDA-E1C0B89DF9FF}" type="datetime1">
              <a:rPr lang="it-IT" smtClean="0"/>
              <a:t>17/02/2016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6895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1C57-E6B3-4145-925C-353F4E42A00F}" type="datetime1">
              <a:rPr lang="it-IT" smtClean="0"/>
              <a:t>17/02/2016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3143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48BD2-A351-497B-8EC4-D52A41ADB8AD}" type="datetime1">
              <a:rPr lang="it-IT" smtClean="0"/>
              <a:t>17/02/2016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9015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C7836-A27E-4B75-A89B-594281F5BD84}" type="datetime1">
              <a:rPr lang="it-IT" smtClean="0"/>
              <a:t>17/02/2016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03D1A-D421-4599-A667-38ED8F9EE85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925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www.invalsi.it/invalsi/documenti/logo_vincitor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www.invalsi.it/invalsi/documenti/logo_vincitor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www.invalsi.it/invalsi/documenti/logo_vincitor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www.invalsi.it/invalsi/documenti/logo_vincitor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www.invalsi.it/invalsi/documenti/logo_vincitor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www.invalsi.it/invalsi/documenti/logo_vincitor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://www.invalsi.it/invalsi/documenti/logo_vincitor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slide" Target="slide8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ww.invalsi.it/invalsi/documenti/logo_vincitor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invalsi.it/invalsi/documenti/logo_vincitor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nvalsi.it/invalsi/index.php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invalsi.it/invalsi/documenti/logo_vincitor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1.png"/><Relationship Id="rId4" Type="http://schemas.openxmlformats.org/officeDocument/2006/relationships/image" Target="../media/image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invalsi.it/invalsi/documenti/logo_vincitor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http://www.invalsi.it/invalsi/statapp.php?page=progetto" TargetMode="Externa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0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1.jpe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oleObject" Target="../embeddings/Microsoft_Excel_97-2003_Worksheet1.xls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3.png"/><Relationship Id="rId5" Type="http://schemas.openxmlformats.org/officeDocument/2006/relationships/image" Target="../media/image1.png"/><Relationship Id="rId4" Type="http://schemas.openxmlformats.org/officeDocument/2006/relationships/image" Target="../media/image4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www.invalsi.it/invalsi/documenti/logo_vincitor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http://www.invalsi.it/invalsi/documenti/logo_vincitore.jpg" TargetMode="Externa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http://www.invalsi.it/invalsi/documenti/logo_vincitore.jpg" TargetMode="Externa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http://www.invalsi.it/invalsi/documenti/logo_vincitor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carla.galdino@istruzione.i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www.invalsi.it/invalsi/documenti/logo_vincitor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6"/>
          <p:cNvSpPr txBox="1">
            <a:spLocks noChangeArrowheads="1"/>
          </p:cNvSpPr>
          <p:nvPr/>
        </p:nvSpPr>
        <p:spPr bwMode="auto">
          <a:xfrm>
            <a:off x="4140200" y="1125538"/>
            <a:ext cx="18415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 sz="1600">
              <a:solidFill>
                <a:srgbClr val="0000FF"/>
              </a:solidFill>
            </a:endParaRPr>
          </a:p>
        </p:txBody>
      </p:sp>
      <p:pic>
        <p:nvPicPr>
          <p:cNvPr id="1433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 Box 9"/>
          <p:cNvSpPr txBox="1">
            <a:spLocks noChangeArrowheads="1"/>
          </p:cNvSpPr>
          <p:nvPr/>
        </p:nvSpPr>
        <p:spPr bwMode="auto">
          <a:xfrm>
            <a:off x="467544" y="1466850"/>
            <a:ext cx="8441506" cy="3539426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it-IT" sz="2800" b="1" dirty="0">
              <a:solidFill>
                <a:srgbClr val="000090"/>
              </a:solidFill>
              <a:latin typeface="Book Antiqua" charset="0"/>
            </a:endParaRPr>
          </a:p>
          <a:p>
            <a:endParaRPr lang="it-IT" b="1" i="1" dirty="0">
              <a:solidFill>
                <a:srgbClr val="404040"/>
              </a:solidFill>
              <a:latin typeface="Book Antiqua" charset="0"/>
            </a:endParaRPr>
          </a:p>
          <a:p>
            <a:endParaRPr lang="it-IT" b="1" i="1" dirty="0" smtClean="0">
              <a:solidFill>
                <a:srgbClr val="404040"/>
              </a:solidFill>
              <a:latin typeface="Book Antiqua" charset="0"/>
            </a:endParaRPr>
          </a:p>
          <a:p>
            <a:r>
              <a:rPr lang="it-IT" b="1" i="1" dirty="0">
                <a:solidFill>
                  <a:srgbClr val="404040"/>
                </a:solidFill>
                <a:latin typeface="Book Antiqua" charset="0"/>
              </a:rPr>
              <a:t>	</a:t>
            </a:r>
            <a:r>
              <a:rPr lang="it-IT" sz="2800" b="1" i="1" dirty="0" smtClean="0">
                <a:solidFill>
                  <a:srgbClr val="404040"/>
                </a:solidFill>
                <a:latin typeface="Book Antiqua" charset="0"/>
              </a:rPr>
              <a:t>Corso di formazione Scuole “Polo” </a:t>
            </a:r>
            <a:r>
              <a:rPr lang="it-IT" b="1" i="1" dirty="0" smtClean="0">
                <a:solidFill>
                  <a:srgbClr val="404040"/>
                </a:solidFill>
                <a:latin typeface="Book Antiqua" charset="0"/>
              </a:rPr>
              <a:t>    </a:t>
            </a:r>
          </a:p>
          <a:p>
            <a:endParaRPr lang="it-IT" b="1" i="1" dirty="0">
              <a:solidFill>
                <a:srgbClr val="404040"/>
              </a:solidFill>
              <a:latin typeface="Book Antiqua" charset="0"/>
            </a:endParaRPr>
          </a:p>
          <a:p>
            <a:r>
              <a:rPr lang="it-IT" b="1" i="1" dirty="0" smtClean="0">
                <a:solidFill>
                  <a:srgbClr val="404040"/>
                </a:solidFill>
                <a:latin typeface="Book Antiqua" charset="0"/>
              </a:rPr>
              <a:t> 			ITALIANO</a:t>
            </a:r>
          </a:p>
          <a:p>
            <a:r>
              <a:rPr lang="it-IT" b="1" i="1" dirty="0">
                <a:solidFill>
                  <a:srgbClr val="404040"/>
                </a:solidFill>
                <a:latin typeface="Book Antiqua" charset="0"/>
              </a:rPr>
              <a:t>	</a:t>
            </a:r>
          </a:p>
          <a:p>
            <a:endParaRPr lang="it-IT" b="1" i="1" dirty="0">
              <a:solidFill>
                <a:srgbClr val="404040"/>
              </a:solidFill>
              <a:latin typeface="Book Antiqua" charset="0"/>
            </a:endParaRPr>
          </a:p>
          <a:p>
            <a:r>
              <a:rPr lang="it-IT" b="1" i="1" dirty="0" smtClean="0">
                <a:solidFill>
                  <a:srgbClr val="404040"/>
                </a:solidFill>
                <a:latin typeface="Book Antiqua" charset="0"/>
              </a:rPr>
              <a:t> </a:t>
            </a:r>
            <a:endParaRPr lang="it-IT" b="1" i="1" dirty="0">
              <a:solidFill>
                <a:srgbClr val="404040"/>
              </a:solidFill>
              <a:latin typeface="Book Antiqua" charset="0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1</a:t>
            </a:fld>
            <a:endParaRPr lang="it-IT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AC01A-D19A-460D-853D-764E31D00013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1B78F541-9179-4187-965F-CAC65F712F4C}" type="slidenum">
              <a:rPr lang="it-IT"/>
              <a:pPr algn="ctr">
                <a:defRPr/>
              </a:pPr>
              <a:t>10</a:t>
            </a:fld>
            <a:endParaRPr lang="it-IT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131763"/>
            <a:ext cx="8208963" cy="1368425"/>
          </a:xfrm>
        </p:spPr>
        <p:txBody>
          <a:bodyPr/>
          <a:lstStyle/>
          <a:p>
            <a:pPr eaLnBrk="1" hangingPunct="1"/>
            <a:r>
              <a:rPr lang="it-IT" altLang="it-IT" b="1" dirty="0" smtClean="0">
                <a:solidFill>
                  <a:srgbClr val="002060"/>
                </a:solidFill>
              </a:rPr>
              <a:t>Competenze</a:t>
            </a:r>
            <a:r>
              <a:rPr lang="it-IT" altLang="it-IT" sz="2400" b="1" dirty="0" smtClean="0">
                <a:solidFill>
                  <a:srgbClr val="002060"/>
                </a:solidFill>
              </a:rPr>
              <a:t> </a:t>
            </a:r>
            <a:br>
              <a:rPr lang="it-IT" altLang="it-IT" sz="2400" b="1" dirty="0" smtClean="0">
                <a:solidFill>
                  <a:srgbClr val="002060"/>
                </a:solidFill>
              </a:rPr>
            </a:br>
            <a:r>
              <a:rPr lang="it-IT" altLang="it-IT" sz="2400" b="1" dirty="0" smtClean="0">
                <a:solidFill>
                  <a:srgbClr val="002060"/>
                </a:solidFill>
              </a:rPr>
              <a:t>(USR Lombardia)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857375"/>
            <a:ext cx="8572500" cy="4441825"/>
          </a:xfr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/>
          <a:lstStyle/>
          <a:p>
            <a:r>
              <a:rPr lang="it-IT" altLang="it-IT" sz="2800" dirty="0" smtClean="0">
                <a:solidFill>
                  <a:srgbClr val="002060"/>
                </a:solidFill>
              </a:rPr>
              <a:t>La </a:t>
            </a:r>
            <a:r>
              <a:rPr lang="it-IT" altLang="it-IT" sz="2800" b="1" dirty="0" smtClean="0">
                <a:solidFill>
                  <a:srgbClr val="002060"/>
                </a:solidFill>
              </a:rPr>
              <a:t>competenza</a:t>
            </a:r>
            <a:r>
              <a:rPr lang="it-IT" altLang="it-IT" sz="2800" dirty="0" smtClean="0">
                <a:solidFill>
                  <a:srgbClr val="002060"/>
                </a:solidFill>
              </a:rPr>
              <a:t> è la capacità di applicare una conoscenza in un contesto dato, riconoscendone le specifiche caratteristiche e adottando comportamenti funzionali al conseguimento del risultato.</a:t>
            </a:r>
          </a:p>
          <a:p>
            <a:r>
              <a:rPr lang="it-IT" altLang="it-IT" sz="2800" i="1" dirty="0" smtClean="0">
                <a:solidFill>
                  <a:srgbClr val="002060"/>
                </a:solidFill>
              </a:rPr>
              <a:t>La competenza non esiste in sé, ma deve sempre essere situata in rapporto ad un problema particolare e all’interno di un contesto specifico di riferimento: </a:t>
            </a:r>
            <a:r>
              <a:rPr lang="it-IT" altLang="it-IT" sz="2800" b="1" i="1" dirty="0" smtClean="0">
                <a:solidFill>
                  <a:srgbClr val="002060"/>
                </a:solidFill>
              </a:rPr>
              <a:t>“non esiste competenza che non sia competenza in atto” </a:t>
            </a:r>
            <a:r>
              <a:rPr lang="it-IT" altLang="it-IT" sz="2000" i="1" dirty="0" smtClean="0">
                <a:solidFill>
                  <a:srgbClr val="002060"/>
                </a:solidFill>
              </a:rPr>
              <a:t>(Lucio Guasti)</a:t>
            </a:r>
            <a:endParaRPr lang="it-IT" altLang="it-IT" sz="2000" dirty="0" smtClean="0">
              <a:solidFill>
                <a:srgbClr val="002060"/>
              </a:solidFill>
            </a:endParaRPr>
          </a:p>
        </p:txBody>
      </p:sp>
      <p:pic>
        <p:nvPicPr>
          <p:cNvPr id="49157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19050"/>
            <a:ext cx="563563" cy="64452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89CDA-B3BD-4D90-B66B-5BCA1AF172F9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99815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50" y="285750"/>
            <a:ext cx="7505700" cy="1285875"/>
          </a:xfrm>
        </p:spPr>
        <p:txBody>
          <a:bodyPr/>
          <a:lstStyle/>
          <a:p>
            <a:pPr eaLnBrk="1" hangingPunct="1"/>
            <a:r>
              <a:rPr lang="it-IT" altLang="it-IT" b="1" dirty="0" smtClean="0">
                <a:solidFill>
                  <a:srgbClr val="002060"/>
                </a:solidFill>
              </a:rPr>
              <a:t>Competenza</a:t>
            </a:r>
            <a:r>
              <a:rPr lang="it-IT" altLang="it-IT" sz="2400" b="1" dirty="0" smtClean="0">
                <a:solidFill>
                  <a:srgbClr val="002060"/>
                </a:solidFill>
              </a:rPr>
              <a:t/>
            </a:r>
            <a:br>
              <a:rPr lang="it-IT" altLang="it-IT" sz="2400" b="1" dirty="0" smtClean="0">
                <a:solidFill>
                  <a:srgbClr val="002060"/>
                </a:solidFill>
              </a:rPr>
            </a:br>
            <a:r>
              <a:rPr lang="it-IT" altLang="it-IT" sz="2400" b="1" dirty="0" smtClean="0">
                <a:solidFill>
                  <a:srgbClr val="002060"/>
                </a:solidFill>
              </a:rPr>
              <a:t>(</a:t>
            </a:r>
            <a:r>
              <a:rPr lang="it-IT" altLang="it-IT" sz="2400" b="1" dirty="0" err="1" smtClean="0">
                <a:solidFill>
                  <a:srgbClr val="002060"/>
                </a:solidFill>
              </a:rPr>
              <a:t>Pellerey</a:t>
            </a:r>
            <a:r>
              <a:rPr lang="it-IT" altLang="it-IT" sz="2400" b="1" dirty="0" smtClean="0">
                <a:solidFill>
                  <a:srgbClr val="002060"/>
                </a:solidFill>
              </a:rPr>
              <a:t> 2004)</a:t>
            </a:r>
          </a:p>
        </p:txBody>
      </p:sp>
      <p:sp>
        <p:nvSpPr>
          <p:cNvPr id="50179" name="Segnaposto contenuto 6"/>
          <p:cNvSpPr>
            <a:spLocks noGrp="1"/>
          </p:cNvSpPr>
          <p:nvPr>
            <p:ph idx="1"/>
          </p:nvPr>
        </p:nvSpPr>
        <p:spPr>
          <a:xfrm>
            <a:off x="571500" y="2286000"/>
            <a:ext cx="8215313" cy="3786188"/>
          </a:xfr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it-IT" altLang="it-IT" dirty="0" smtClean="0">
                <a:solidFill>
                  <a:srgbClr val="002060"/>
                </a:solidFill>
              </a:rPr>
              <a:t>La competenza è la capacità di </a:t>
            </a:r>
            <a:r>
              <a:rPr lang="it-IT" altLang="it-IT" b="1" dirty="0" smtClean="0">
                <a:solidFill>
                  <a:srgbClr val="002060"/>
                </a:solidFill>
              </a:rPr>
              <a:t>far fronte a un compito</a:t>
            </a:r>
            <a:r>
              <a:rPr lang="it-IT" altLang="it-IT" dirty="0" smtClean="0">
                <a:solidFill>
                  <a:srgbClr val="002060"/>
                </a:solidFill>
              </a:rPr>
              <a:t>, o a un insieme di compiti, riuscendo a mettere in moto e a </a:t>
            </a:r>
            <a:r>
              <a:rPr lang="it-IT" altLang="it-IT" b="1" dirty="0" smtClean="0">
                <a:solidFill>
                  <a:srgbClr val="002060"/>
                </a:solidFill>
              </a:rPr>
              <a:t>orchestrare</a:t>
            </a:r>
            <a:r>
              <a:rPr lang="it-IT" altLang="it-IT" dirty="0" smtClean="0">
                <a:solidFill>
                  <a:srgbClr val="002060"/>
                </a:solidFill>
              </a:rPr>
              <a:t> le proprie </a:t>
            </a:r>
            <a:r>
              <a:rPr lang="it-IT" altLang="it-IT" b="1" dirty="0" smtClean="0">
                <a:solidFill>
                  <a:srgbClr val="002060"/>
                </a:solidFill>
              </a:rPr>
              <a:t>risorse interne</a:t>
            </a:r>
            <a:r>
              <a:rPr lang="it-IT" altLang="it-IT" dirty="0" smtClean="0">
                <a:solidFill>
                  <a:srgbClr val="002060"/>
                </a:solidFill>
              </a:rPr>
              <a:t>, cognitive, affettive e volitive, e a utilizzare quelle </a:t>
            </a:r>
            <a:r>
              <a:rPr lang="it-IT" altLang="it-IT" b="1" dirty="0" smtClean="0">
                <a:solidFill>
                  <a:srgbClr val="002060"/>
                </a:solidFill>
              </a:rPr>
              <a:t>esterne</a:t>
            </a:r>
            <a:r>
              <a:rPr lang="it-IT" altLang="it-IT" dirty="0" smtClean="0">
                <a:solidFill>
                  <a:srgbClr val="002060"/>
                </a:solidFill>
              </a:rPr>
              <a:t> disponibili in modo coerente e fecondo.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B10CFD49-103A-4DAF-A765-999EF6632132}" type="slidenum">
              <a:rPr lang="it-IT"/>
              <a:pPr algn="ctr">
                <a:defRPr/>
              </a:pPr>
              <a:t>11</a:t>
            </a:fld>
            <a:endParaRPr lang="it-IT" dirty="0"/>
          </a:p>
        </p:txBody>
      </p:sp>
      <p:pic>
        <p:nvPicPr>
          <p:cNvPr id="50181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19050"/>
            <a:ext cx="563563" cy="64452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C545-FF7E-4C00-B6D8-79A33B6A0DE4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51837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tangolo 19"/>
          <p:cNvSpPr/>
          <p:nvPr/>
        </p:nvSpPr>
        <p:spPr>
          <a:xfrm>
            <a:off x="539750" y="908050"/>
            <a:ext cx="8135938" cy="56165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88913"/>
            <a:ext cx="8229600" cy="633412"/>
          </a:xfrm>
        </p:spPr>
        <p:txBody>
          <a:bodyPr/>
          <a:lstStyle/>
          <a:p>
            <a:pPr eaLnBrk="1" hangingPunct="1"/>
            <a:r>
              <a:rPr lang="it-IT" altLang="it-IT" sz="2800" b="1" smtClean="0">
                <a:solidFill>
                  <a:srgbClr val="002060"/>
                </a:solidFill>
              </a:rPr>
              <a:t>IL COSTRUTTO DELLA COMPETENZA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00188" y="3021013"/>
            <a:ext cx="5545137" cy="3200400"/>
            <a:chOff x="945" y="1903"/>
            <a:chExt cx="3493" cy="2016"/>
          </a:xfrm>
        </p:grpSpPr>
        <p:grpSp>
          <p:nvGrpSpPr>
            <p:cNvPr id="51212" name="Group 4"/>
            <p:cNvGrpSpPr>
              <a:grpSpLocks/>
            </p:cNvGrpSpPr>
            <p:nvPr/>
          </p:nvGrpSpPr>
          <p:grpSpPr bwMode="auto">
            <a:xfrm>
              <a:off x="945" y="2568"/>
              <a:ext cx="3493" cy="1351"/>
              <a:chOff x="-98" y="7357"/>
              <a:chExt cx="7020" cy="2880"/>
            </a:xfrm>
          </p:grpSpPr>
          <p:sp>
            <p:nvSpPr>
              <p:cNvPr id="51215" name="Text Box 5"/>
              <p:cNvSpPr txBox="1">
                <a:spLocks noChangeArrowheads="1"/>
              </p:cNvSpPr>
              <p:nvPr/>
            </p:nvSpPr>
            <p:spPr bwMode="auto">
              <a:xfrm>
                <a:off x="-98" y="7357"/>
                <a:ext cx="7020" cy="2880"/>
              </a:xfrm>
              <a:prstGeom prst="rect">
                <a:avLst/>
              </a:prstGeom>
              <a:solidFill>
                <a:srgbClr val="99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it-IT">
                  <a:latin typeface="Tahoma" pitchFamily="34" charset="0"/>
                </a:endParaRPr>
              </a:p>
            </p:txBody>
          </p:sp>
          <p:grpSp>
            <p:nvGrpSpPr>
              <p:cNvPr id="51216" name="Group 6"/>
              <p:cNvGrpSpPr>
                <a:grpSpLocks/>
              </p:cNvGrpSpPr>
              <p:nvPr/>
            </p:nvGrpSpPr>
            <p:grpSpPr bwMode="auto">
              <a:xfrm>
                <a:off x="1314" y="7537"/>
                <a:ext cx="4793" cy="2588"/>
                <a:chOff x="1314" y="7537"/>
                <a:chExt cx="4793" cy="2588"/>
              </a:xfrm>
            </p:grpSpPr>
            <p:sp>
              <p:nvSpPr>
                <p:cNvPr id="51217" name="WordArt 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494" y="8077"/>
                  <a:ext cx="1440" cy="575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55556"/>
                    </a:avLst>
                  </a:prstTxWarp>
                </a:bodyPr>
                <a:lstStyle/>
                <a:p>
                  <a:r>
                    <a:rPr lang="it-IT" sz="9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 Black"/>
                    </a:rPr>
                    <a:t>MOTIVAZIONE</a:t>
                  </a:r>
                </a:p>
              </p:txBody>
            </p:sp>
            <p:sp>
              <p:nvSpPr>
                <p:cNvPr id="51218" name="WordArt 8"/>
                <p:cNvSpPr>
                  <a:spLocks noChangeArrowheads="1" noChangeShapeType="1" noTextEdit="1"/>
                </p:cNvSpPr>
                <p:nvPr/>
              </p:nvSpPr>
              <p:spPr bwMode="auto">
                <a:xfrm rot="557080">
                  <a:off x="1314" y="9157"/>
                  <a:ext cx="2197" cy="575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55556"/>
                    </a:avLst>
                  </a:prstTxWarp>
                </a:bodyPr>
                <a:lstStyle/>
                <a:p>
                  <a:r>
                    <a:rPr lang="it-IT" sz="9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 Black"/>
                    </a:rPr>
                    <a:t>CONSAPEVOLEZZA</a:t>
                  </a:r>
                </a:p>
              </p:txBody>
            </p:sp>
            <p:sp>
              <p:nvSpPr>
                <p:cNvPr id="51219" name="WordArt 9"/>
                <p:cNvSpPr>
                  <a:spLocks noChangeArrowheads="1" noChangeShapeType="1" noTextEdit="1"/>
                </p:cNvSpPr>
                <p:nvPr/>
              </p:nvSpPr>
              <p:spPr bwMode="auto">
                <a:xfrm rot="2305569">
                  <a:off x="4194" y="8977"/>
                  <a:ext cx="1714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55556"/>
                    </a:avLst>
                  </a:prstTxWarp>
                </a:bodyPr>
                <a:lstStyle/>
                <a:p>
                  <a:r>
                    <a:rPr lang="it-IT" sz="9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 Black"/>
                    </a:rPr>
                    <a:t> SENSIBILITA'</a:t>
                  </a:r>
                </a:p>
                <a:p>
                  <a:r>
                    <a:rPr lang="it-IT" sz="9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 Black"/>
                    </a:rPr>
                    <a:t> AL CONTESTO</a:t>
                  </a:r>
                </a:p>
              </p:txBody>
            </p:sp>
            <p:sp>
              <p:nvSpPr>
                <p:cNvPr id="51220" name="WordArt 10"/>
                <p:cNvSpPr>
                  <a:spLocks noChangeArrowheads="1" noChangeShapeType="1" noTextEdit="1"/>
                </p:cNvSpPr>
                <p:nvPr/>
              </p:nvSpPr>
              <p:spPr bwMode="auto">
                <a:xfrm rot="892240">
                  <a:off x="2214" y="8617"/>
                  <a:ext cx="1886" cy="575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55556"/>
                    </a:avLst>
                  </a:prstTxWarp>
                </a:bodyPr>
                <a:lstStyle/>
                <a:p>
                  <a:r>
                    <a:rPr lang="it-IT" sz="900" kern="10" normalizeH="1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 Black"/>
                    </a:rPr>
                    <a:t>RUOLO SOCIALE</a:t>
                  </a:r>
                </a:p>
              </p:txBody>
            </p:sp>
            <p:sp>
              <p:nvSpPr>
                <p:cNvPr id="51221" name="WordArt 11"/>
                <p:cNvSpPr>
                  <a:spLocks noChangeArrowheads="1" noChangeShapeType="1" noTextEdit="1"/>
                </p:cNvSpPr>
                <p:nvPr/>
              </p:nvSpPr>
              <p:spPr bwMode="auto">
                <a:xfrm rot="1768919">
                  <a:off x="4014" y="7897"/>
                  <a:ext cx="2093" cy="1215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55556"/>
                    </a:avLst>
                  </a:prstTxWarp>
                </a:bodyPr>
                <a:lstStyle/>
                <a:p>
                  <a:r>
                    <a:rPr lang="it-IT" sz="10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 Black"/>
                    </a:rPr>
                    <a:t>   STRATEGIE</a:t>
                  </a:r>
                </a:p>
                <a:p>
                  <a:r>
                    <a:rPr lang="it-IT" sz="10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 Black"/>
                    </a:rPr>
                    <a:t>METAGOGNITIVE</a:t>
                  </a:r>
                </a:p>
              </p:txBody>
            </p:sp>
            <p:sp>
              <p:nvSpPr>
                <p:cNvPr id="51222" name="WordArt 12"/>
                <p:cNvSpPr>
                  <a:spLocks noChangeArrowheads="1" noChangeShapeType="1" noTextEdit="1"/>
                </p:cNvSpPr>
                <p:nvPr/>
              </p:nvSpPr>
              <p:spPr bwMode="auto">
                <a:xfrm rot="374499">
                  <a:off x="3114" y="7537"/>
                  <a:ext cx="1098" cy="574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55556"/>
                    </a:avLst>
                  </a:prstTxWarp>
                </a:bodyPr>
                <a:lstStyle/>
                <a:p>
                  <a:r>
                    <a:rPr lang="it-IT" sz="9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 Black"/>
                    </a:rPr>
                    <a:t>IMPEGNO</a:t>
                  </a:r>
                </a:p>
              </p:txBody>
            </p:sp>
          </p:grpSp>
        </p:grpSp>
        <p:sp>
          <p:nvSpPr>
            <p:cNvPr id="51213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2007" y="1987"/>
              <a:ext cx="483" cy="271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r>
                <a:rPr lang="it-IT" sz="9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/>
                </a:rPr>
                <a:t>ABILITA'</a:t>
              </a:r>
            </a:p>
          </p:txBody>
        </p:sp>
        <p:sp>
          <p:nvSpPr>
            <p:cNvPr id="51214" name="WordArt 14"/>
            <p:cNvSpPr>
              <a:spLocks noChangeArrowheads="1" noChangeShapeType="1" noTextEdit="1"/>
            </p:cNvSpPr>
            <p:nvPr/>
          </p:nvSpPr>
          <p:spPr bwMode="auto">
            <a:xfrm rot="2214586">
              <a:off x="2826" y="1903"/>
              <a:ext cx="798" cy="271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r>
                <a:rPr lang="it-IT" sz="9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/>
                </a:rPr>
                <a:t>CONOSCENZE</a:t>
              </a:r>
            </a:p>
          </p:txBody>
        </p:sp>
      </p:grpSp>
      <p:sp>
        <p:nvSpPr>
          <p:cNvPr id="102415" name="Freeform 15"/>
          <p:cNvSpPr>
            <a:spLocks/>
          </p:cNvSpPr>
          <p:nvPr/>
        </p:nvSpPr>
        <p:spPr bwMode="auto">
          <a:xfrm>
            <a:off x="1814513" y="1847850"/>
            <a:ext cx="5414962" cy="4506913"/>
          </a:xfrm>
          <a:custGeom>
            <a:avLst/>
            <a:gdLst>
              <a:gd name="T0" fmla="*/ 2147483647 w 3411"/>
              <a:gd name="T1" fmla="*/ 2147483647 h 2839"/>
              <a:gd name="T2" fmla="*/ 2147483647 w 3411"/>
              <a:gd name="T3" fmla="*/ 2147483647 h 2839"/>
              <a:gd name="T4" fmla="*/ 2147483647 w 3411"/>
              <a:gd name="T5" fmla="*/ 2147483647 h 2839"/>
              <a:gd name="T6" fmla="*/ 2147483647 w 3411"/>
              <a:gd name="T7" fmla="*/ 2147483647 h 2839"/>
              <a:gd name="T8" fmla="*/ 2147483647 w 3411"/>
              <a:gd name="T9" fmla="*/ 2147483647 h 2839"/>
              <a:gd name="T10" fmla="*/ 2147483647 w 3411"/>
              <a:gd name="T11" fmla="*/ 2147483647 h 2839"/>
              <a:gd name="T12" fmla="*/ 2147483647 w 3411"/>
              <a:gd name="T13" fmla="*/ 2147483647 h 2839"/>
              <a:gd name="T14" fmla="*/ 2147483647 w 3411"/>
              <a:gd name="T15" fmla="*/ 2147483647 h 2839"/>
              <a:gd name="T16" fmla="*/ 2147483647 w 3411"/>
              <a:gd name="T17" fmla="*/ 2147483647 h 2839"/>
              <a:gd name="T18" fmla="*/ 2147483647 w 3411"/>
              <a:gd name="T19" fmla="*/ 2147483647 h 2839"/>
              <a:gd name="T20" fmla="*/ 2147483647 w 3411"/>
              <a:gd name="T21" fmla="*/ 2147483647 h 2839"/>
              <a:gd name="T22" fmla="*/ 2147483647 w 3411"/>
              <a:gd name="T23" fmla="*/ 2147483647 h 2839"/>
              <a:gd name="T24" fmla="*/ 2147483647 w 3411"/>
              <a:gd name="T25" fmla="*/ 2147483647 h 2839"/>
              <a:gd name="T26" fmla="*/ 2147483647 w 3411"/>
              <a:gd name="T27" fmla="*/ 2147483647 h 2839"/>
              <a:gd name="T28" fmla="*/ 2147483647 w 3411"/>
              <a:gd name="T29" fmla="*/ 2147483647 h 2839"/>
              <a:gd name="T30" fmla="*/ 2147483647 w 3411"/>
              <a:gd name="T31" fmla="*/ 2147483647 h 2839"/>
              <a:gd name="T32" fmla="*/ 2147483647 w 3411"/>
              <a:gd name="T33" fmla="*/ 2147483647 h 2839"/>
              <a:gd name="T34" fmla="*/ 2147483647 w 3411"/>
              <a:gd name="T35" fmla="*/ 2147483647 h 2839"/>
              <a:gd name="T36" fmla="*/ 2147483647 w 3411"/>
              <a:gd name="T37" fmla="*/ 2147483647 h 2839"/>
              <a:gd name="T38" fmla="*/ 2147483647 w 3411"/>
              <a:gd name="T39" fmla="*/ 2147483647 h 2839"/>
              <a:gd name="T40" fmla="*/ 2147483647 w 3411"/>
              <a:gd name="T41" fmla="*/ 2147483647 h 2839"/>
              <a:gd name="T42" fmla="*/ 2147483647 w 3411"/>
              <a:gd name="T43" fmla="*/ 2147483647 h 2839"/>
              <a:gd name="T44" fmla="*/ 2147483647 w 3411"/>
              <a:gd name="T45" fmla="*/ 2147483647 h 2839"/>
              <a:gd name="T46" fmla="*/ 2147483647 w 3411"/>
              <a:gd name="T47" fmla="*/ 2147483647 h 2839"/>
              <a:gd name="T48" fmla="*/ 2147483647 w 3411"/>
              <a:gd name="T49" fmla="*/ 2147483647 h 2839"/>
              <a:gd name="T50" fmla="*/ 2147483647 w 3411"/>
              <a:gd name="T51" fmla="*/ 2147483647 h 2839"/>
              <a:gd name="T52" fmla="*/ 2147483647 w 3411"/>
              <a:gd name="T53" fmla="*/ 2147483647 h 2839"/>
              <a:gd name="T54" fmla="*/ 2147483647 w 3411"/>
              <a:gd name="T55" fmla="*/ 2147483647 h 2839"/>
              <a:gd name="T56" fmla="*/ 2147483647 w 3411"/>
              <a:gd name="T57" fmla="*/ 2147483647 h 2839"/>
              <a:gd name="T58" fmla="*/ 2147483647 w 3411"/>
              <a:gd name="T59" fmla="*/ 2147483647 h 2839"/>
              <a:gd name="T60" fmla="*/ 2147483647 w 3411"/>
              <a:gd name="T61" fmla="*/ 2147483647 h 2839"/>
              <a:gd name="T62" fmla="*/ 2147483647 w 3411"/>
              <a:gd name="T63" fmla="*/ 2147483647 h 2839"/>
              <a:gd name="T64" fmla="*/ 2147483647 w 3411"/>
              <a:gd name="T65" fmla="*/ 2147483647 h 2839"/>
              <a:gd name="T66" fmla="*/ 2147483647 w 3411"/>
              <a:gd name="T67" fmla="*/ 2147483647 h 2839"/>
              <a:gd name="T68" fmla="*/ 2147483647 w 3411"/>
              <a:gd name="T69" fmla="*/ 2147483647 h 2839"/>
              <a:gd name="T70" fmla="*/ 2147483647 w 3411"/>
              <a:gd name="T71" fmla="*/ 2147483647 h 2839"/>
              <a:gd name="T72" fmla="*/ 2147483647 w 3411"/>
              <a:gd name="T73" fmla="*/ 2147483647 h 2839"/>
              <a:gd name="T74" fmla="*/ 2147483647 w 3411"/>
              <a:gd name="T75" fmla="*/ 2147483647 h 2839"/>
              <a:gd name="T76" fmla="*/ 2147483647 w 3411"/>
              <a:gd name="T77" fmla="*/ 2147483647 h 2839"/>
              <a:gd name="T78" fmla="*/ 2147483647 w 3411"/>
              <a:gd name="T79" fmla="*/ 2147483647 h 2839"/>
              <a:gd name="T80" fmla="*/ 2147483647 w 3411"/>
              <a:gd name="T81" fmla="*/ 2147483647 h 2839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3411"/>
              <a:gd name="T124" fmla="*/ 0 h 2839"/>
              <a:gd name="T125" fmla="*/ 3411 w 3411"/>
              <a:gd name="T126" fmla="*/ 2839 h 2839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3411" h="2839">
                <a:moveTo>
                  <a:pt x="23" y="2753"/>
                </a:moveTo>
                <a:cubicBezTo>
                  <a:pt x="57" y="2635"/>
                  <a:pt x="0" y="2839"/>
                  <a:pt x="36" y="2455"/>
                </a:cubicBezTo>
                <a:cubicBezTo>
                  <a:pt x="36" y="2452"/>
                  <a:pt x="76" y="2429"/>
                  <a:pt x="77" y="2428"/>
                </a:cubicBezTo>
                <a:cubicBezTo>
                  <a:pt x="104" y="2406"/>
                  <a:pt x="133" y="2392"/>
                  <a:pt x="158" y="2367"/>
                </a:cubicBezTo>
                <a:cubicBezTo>
                  <a:pt x="183" y="2294"/>
                  <a:pt x="173" y="2340"/>
                  <a:pt x="165" y="2224"/>
                </a:cubicBezTo>
                <a:cubicBezTo>
                  <a:pt x="169" y="2146"/>
                  <a:pt x="162" y="2073"/>
                  <a:pt x="206" y="2007"/>
                </a:cubicBezTo>
                <a:cubicBezTo>
                  <a:pt x="213" y="1983"/>
                  <a:pt x="219" y="1967"/>
                  <a:pt x="233" y="1946"/>
                </a:cubicBezTo>
                <a:cubicBezTo>
                  <a:pt x="235" y="1939"/>
                  <a:pt x="238" y="1933"/>
                  <a:pt x="239" y="1926"/>
                </a:cubicBezTo>
                <a:cubicBezTo>
                  <a:pt x="242" y="1906"/>
                  <a:pt x="242" y="1885"/>
                  <a:pt x="246" y="1865"/>
                </a:cubicBezTo>
                <a:cubicBezTo>
                  <a:pt x="259" y="1800"/>
                  <a:pt x="310" y="1752"/>
                  <a:pt x="361" y="1716"/>
                </a:cubicBezTo>
                <a:cubicBezTo>
                  <a:pt x="379" y="1690"/>
                  <a:pt x="399" y="1665"/>
                  <a:pt x="409" y="1635"/>
                </a:cubicBezTo>
                <a:cubicBezTo>
                  <a:pt x="412" y="1594"/>
                  <a:pt x="407" y="1551"/>
                  <a:pt x="422" y="1513"/>
                </a:cubicBezTo>
                <a:cubicBezTo>
                  <a:pt x="429" y="1495"/>
                  <a:pt x="458" y="1449"/>
                  <a:pt x="470" y="1431"/>
                </a:cubicBezTo>
                <a:cubicBezTo>
                  <a:pt x="458" y="1396"/>
                  <a:pt x="477" y="1379"/>
                  <a:pt x="490" y="1350"/>
                </a:cubicBezTo>
                <a:cubicBezTo>
                  <a:pt x="499" y="1330"/>
                  <a:pt x="498" y="1307"/>
                  <a:pt x="510" y="1289"/>
                </a:cubicBezTo>
                <a:cubicBezTo>
                  <a:pt x="524" y="1268"/>
                  <a:pt x="545" y="1252"/>
                  <a:pt x="558" y="1228"/>
                </a:cubicBezTo>
                <a:cubicBezTo>
                  <a:pt x="572" y="1202"/>
                  <a:pt x="572" y="1191"/>
                  <a:pt x="599" y="1174"/>
                </a:cubicBezTo>
                <a:cubicBezTo>
                  <a:pt x="605" y="1154"/>
                  <a:pt x="607" y="1131"/>
                  <a:pt x="619" y="1113"/>
                </a:cubicBezTo>
                <a:cubicBezTo>
                  <a:pt x="628" y="1099"/>
                  <a:pt x="646" y="1072"/>
                  <a:pt x="646" y="1072"/>
                </a:cubicBezTo>
                <a:cubicBezTo>
                  <a:pt x="657" y="1016"/>
                  <a:pt x="656" y="929"/>
                  <a:pt x="721" y="910"/>
                </a:cubicBezTo>
                <a:cubicBezTo>
                  <a:pt x="723" y="903"/>
                  <a:pt x="721" y="893"/>
                  <a:pt x="727" y="889"/>
                </a:cubicBezTo>
                <a:cubicBezTo>
                  <a:pt x="739" y="881"/>
                  <a:pt x="768" y="876"/>
                  <a:pt x="768" y="876"/>
                </a:cubicBezTo>
                <a:cubicBezTo>
                  <a:pt x="807" y="848"/>
                  <a:pt x="849" y="824"/>
                  <a:pt x="890" y="801"/>
                </a:cubicBezTo>
                <a:cubicBezTo>
                  <a:pt x="960" y="762"/>
                  <a:pt x="906" y="783"/>
                  <a:pt x="951" y="767"/>
                </a:cubicBezTo>
                <a:cubicBezTo>
                  <a:pt x="976" y="729"/>
                  <a:pt x="1027" y="691"/>
                  <a:pt x="1066" y="666"/>
                </a:cubicBezTo>
                <a:cubicBezTo>
                  <a:pt x="1089" y="635"/>
                  <a:pt x="1106" y="603"/>
                  <a:pt x="1127" y="571"/>
                </a:cubicBezTo>
                <a:cubicBezTo>
                  <a:pt x="1156" y="527"/>
                  <a:pt x="1139" y="479"/>
                  <a:pt x="1181" y="435"/>
                </a:cubicBezTo>
                <a:cubicBezTo>
                  <a:pt x="1220" y="325"/>
                  <a:pt x="1269" y="311"/>
                  <a:pt x="1358" y="252"/>
                </a:cubicBezTo>
                <a:cubicBezTo>
                  <a:pt x="1353" y="231"/>
                  <a:pt x="1354" y="202"/>
                  <a:pt x="1371" y="185"/>
                </a:cubicBezTo>
                <a:cubicBezTo>
                  <a:pt x="1407" y="149"/>
                  <a:pt x="1470" y="119"/>
                  <a:pt x="1513" y="90"/>
                </a:cubicBezTo>
                <a:cubicBezTo>
                  <a:pt x="1561" y="57"/>
                  <a:pt x="1509" y="77"/>
                  <a:pt x="1554" y="63"/>
                </a:cubicBezTo>
                <a:cubicBezTo>
                  <a:pt x="1595" y="2"/>
                  <a:pt x="1541" y="74"/>
                  <a:pt x="1588" y="35"/>
                </a:cubicBezTo>
                <a:cubicBezTo>
                  <a:pt x="1630" y="0"/>
                  <a:pt x="1570" y="25"/>
                  <a:pt x="1622" y="8"/>
                </a:cubicBezTo>
                <a:cubicBezTo>
                  <a:pt x="1629" y="10"/>
                  <a:pt x="1635" y="14"/>
                  <a:pt x="1642" y="15"/>
                </a:cubicBezTo>
                <a:cubicBezTo>
                  <a:pt x="1658" y="18"/>
                  <a:pt x="1674" y="17"/>
                  <a:pt x="1690" y="22"/>
                </a:cubicBezTo>
                <a:cubicBezTo>
                  <a:pt x="1704" y="26"/>
                  <a:pt x="1716" y="37"/>
                  <a:pt x="1730" y="42"/>
                </a:cubicBezTo>
                <a:cubicBezTo>
                  <a:pt x="1742" y="61"/>
                  <a:pt x="1748" y="87"/>
                  <a:pt x="1764" y="103"/>
                </a:cubicBezTo>
                <a:cubicBezTo>
                  <a:pt x="1779" y="119"/>
                  <a:pt x="1825" y="130"/>
                  <a:pt x="1825" y="130"/>
                </a:cubicBezTo>
                <a:cubicBezTo>
                  <a:pt x="1890" y="176"/>
                  <a:pt x="1848" y="265"/>
                  <a:pt x="1845" y="340"/>
                </a:cubicBezTo>
                <a:cubicBezTo>
                  <a:pt x="1856" y="435"/>
                  <a:pt x="1849" y="421"/>
                  <a:pt x="1954" y="428"/>
                </a:cubicBezTo>
                <a:cubicBezTo>
                  <a:pt x="1985" y="478"/>
                  <a:pt x="2034" y="500"/>
                  <a:pt x="2083" y="530"/>
                </a:cubicBezTo>
                <a:cubicBezTo>
                  <a:pt x="2089" y="540"/>
                  <a:pt x="2121" y="579"/>
                  <a:pt x="2130" y="584"/>
                </a:cubicBezTo>
                <a:cubicBezTo>
                  <a:pt x="2151" y="597"/>
                  <a:pt x="2177" y="599"/>
                  <a:pt x="2198" y="611"/>
                </a:cubicBezTo>
                <a:cubicBezTo>
                  <a:pt x="2205" y="615"/>
                  <a:pt x="2211" y="622"/>
                  <a:pt x="2218" y="625"/>
                </a:cubicBezTo>
                <a:cubicBezTo>
                  <a:pt x="2231" y="631"/>
                  <a:pt x="2259" y="639"/>
                  <a:pt x="2259" y="639"/>
                </a:cubicBezTo>
                <a:cubicBezTo>
                  <a:pt x="2295" y="695"/>
                  <a:pt x="2246" y="625"/>
                  <a:pt x="2293" y="672"/>
                </a:cubicBezTo>
                <a:cubicBezTo>
                  <a:pt x="2319" y="698"/>
                  <a:pt x="2306" y="723"/>
                  <a:pt x="2340" y="747"/>
                </a:cubicBezTo>
                <a:cubicBezTo>
                  <a:pt x="2350" y="775"/>
                  <a:pt x="2347" y="760"/>
                  <a:pt x="2347" y="794"/>
                </a:cubicBezTo>
                <a:cubicBezTo>
                  <a:pt x="2392" y="831"/>
                  <a:pt x="2396" y="834"/>
                  <a:pt x="2415" y="889"/>
                </a:cubicBezTo>
                <a:cubicBezTo>
                  <a:pt x="2422" y="909"/>
                  <a:pt x="2495" y="929"/>
                  <a:pt x="2516" y="943"/>
                </a:cubicBezTo>
                <a:cubicBezTo>
                  <a:pt x="2528" y="977"/>
                  <a:pt x="2538" y="1011"/>
                  <a:pt x="2550" y="1045"/>
                </a:cubicBezTo>
                <a:cubicBezTo>
                  <a:pt x="2553" y="1066"/>
                  <a:pt x="2553" y="1098"/>
                  <a:pt x="2564" y="1120"/>
                </a:cubicBezTo>
                <a:cubicBezTo>
                  <a:pt x="2581" y="1155"/>
                  <a:pt x="2582" y="1128"/>
                  <a:pt x="2591" y="1181"/>
                </a:cubicBezTo>
                <a:cubicBezTo>
                  <a:pt x="2595" y="1201"/>
                  <a:pt x="2593" y="1225"/>
                  <a:pt x="2604" y="1242"/>
                </a:cubicBezTo>
                <a:cubicBezTo>
                  <a:pt x="2609" y="1250"/>
                  <a:pt x="2619" y="1255"/>
                  <a:pt x="2625" y="1262"/>
                </a:cubicBezTo>
                <a:cubicBezTo>
                  <a:pt x="2630" y="1268"/>
                  <a:pt x="2634" y="1275"/>
                  <a:pt x="2638" y="1282"/>
                </a:cubicBezTo>
                <a:cubicBezTo>
                  <a:pt x="2645" y="1311"/>
                  <a:pt x="2651" y="1351"/>
                  <a:pt x="2665" y="1377"/>
                </a:cubicBezTo>
                <a:cubicBezTo>
                  <a:pt x="2673" y="1391"/>
                  <a:pt x="2676" y="1413"/>
                  <a:pt x="2692" y="1418"/>
                </a:cubicBezTo>
                <a:cubicBezTo>
                  <a:pt x="2721" y="1428"/>
                  <a:pt x="2707" y="1421"/>
                  <a:pt x="2733" y="1438"/>
                </a:cubicBezTo>
                <a:cubicBezTo>
                  <a:pt x="2743" y="1468"/>
                  <a:pt x="2764" y="1490"/>
                  <a:pt x="2774" y="1519"/>
                </a:cubicBezTo>
                <a:cubicBezTo>
                  <a:pt x="2778" y="1572"/>
                  <a:pt x="2770" y="1624"/>
                  <a:pt x="2808" y="1662"/>
                </a:cubicBezTo>
                <a:cubicBezTo>
                  <a:pt x="2819" y="1700"/>
                  <a:pt x="2843" y="1734"/>
                  <a:pt x="2875" y="1757"/>
                </a:cubicBezTo>
                <a:cubicBezTo>
                  <a:pt x="2896" y="1787"/>
                  <a:pt x="2915" y="1840"/>
                  <a:pt x="2950" y="1852"/>
                </a:cubicBezTo>
                <a:cubicBezTo>
                  <a:pt x="2961" y="1895"/>
                  <a:pt x="2971" y="1875"/>
                  <a:pt x="2984" y="1913"/>
                </a:cubicBezTo>
                <a:cubicBezTo>
                  <a:pt x="2986" y="1947"/>
                  <a:pt x="2989" y="1980"/>
                  <a:pt x="2991" y="2014"/>
                </a:cubicBezTo>
                <a:cubicBezTo>
                  <a:pt x="2994" y="2073"/>
                  <a:pt x="2993" y="2131"/>
                  <a:pt x="2997" y="2190"/>
                </a:cubicBezTo>
                <a:cubicBezTo>
                  <a:pt x="2998" y="2207"/>
                  <a:pt x="3000" y="2226"/>
                  <a:pt x="3011" y="2238"/>
                </a:cubicBezTo>
                <a:cubicBezTo>
                  <a:pt x="3020" y="2248"/>
                  <a:pt x="3048" y="2263"/>
                  <a:pt x="3065" y="2272"/>
                </a:cubicBezTo>
                <a:cubicBezTo>
                  <a:pt x="3061" y="2255"/>
                  <a:pt x="3068" y="2229"/>
                  <a:pt x="3052" y="2221"/>
                </a:cubicBezTo>
                <a:cubicBezTo>
                  <a:pt x="3040" y="2215"/>
                  <a:pt x="3038" y="2245"/>
                  <a:pt x="3038" y="2258"/>
                </a:cubicBezTo>
                <a:cubicBezTo>
                  <a:pt x="3038" y="2266"/>
                  <a:pt x="3046" y="2272"/>
                  <a:pt x="3052" y="2278"/>
                </a:cubicBezTo>
                <a:cubicBezTo>
                  <a:pt x="3085" y="2311"/>
                  <a:pt x="3060" y="2270"/>
                  <a:pt x="3092" y="2312"/>
                </a:cubicBezTo>
                <a:cubicBezTo>
                  <a:pt x="3116" y="2344"/>
                  <a:pt x="3118" y="2368"/>
                  <a:pt x="3153" y="2380"/>
                </a:cubicBezTo>
                <a:cubicBezTo>
                  <a:pt x="3158" y="2387"/>
                  <a:pt x="3161" y="2394"/>
                  <a:pt x="3167" y="2400"/>
                </a:cubicBezTo>
                <a:cubicBezTo>
                  <a:pt x="3173" y="2406"/>
                  <a:pt x="3182" y="2408"/>
                  <a:pt x="3187" y="2414"/>
                </a:cubicBezTo>
                <a:cubicBezTo>
                  <a:pt x="3206" y="2438"/>
                  <a:pt x="3204" y="2479"/>
                  <a:pt x="3235" y="2495"/>
                </a:cubicBezTo>
                <a:cubicBezTo>
                  <a:pt x="3252" y="2503"/>
                  <a:pt x="3271" y="2503"/>
                  <a:pt x="3289" y="2509"/>
                </a:cubicBezTo>
                <a:cubicBezTo>
                  <a:pt x="3291" y="2516"/>
                  <a:pt x="3295" y="2522"/>
                  <a:pt x="3296" y="2529"/>
                </a:cubicBezTo>
                <a:cubicBezTo>
                  <a:pt x="3299" y="2552"/>
                  <a:pt x="3297" y="2575"/>
                  <a:pt x="3302" y="2597"/>
                </a:cubicBezTo>
                <a:cubicBezTo>
                  <a:pt x="3307" y="2618"/>
                  <a:pt x="3357" y="2631"/>
                  <a:pt x="3357" y="2631"/>
                </a:cubicBezTo>
                <a:cubicBezTo>
                  <a:pt x="3366" y="2661"/>
                  <a:pt x="3374" y="2690"/>
                  <a:pt x="3384" y="2719"/>
                </a:cubicBezTo>
                <a:cubicBezTo>
                  <a:pt x="3388" y="2730"/>
                  <a:pt x="3403" y="2731"/>
                  <a:pt x="3411" y="2739"/>
                </a:cubicBezTo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it-IT" altLang="it-IT">
              <a:latin typeface="Calibri" pitchFamily="34" charset="0"/>
            </a:endParaRPr>
          </a:p>
        </p:txBody>
      </p:sp>
      <p:sp>
        <p:nvSpPr>
          <p:cNvPr id="102416" name="Text Box 16"/>
          <p:cNvSpPr txBox="1">
            <a:spLocks noChangeArrowheads="1"/>
          </p:cNvSpPr>
          <p:nvPr/>
        </p:nvSpPr>
        <p:spPr bwMode="auto">
          <a:xfrm>
            <a:off x="1116013" y="2133600"/>
            <a:ext cx="21605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b="1">
                <a:solidFill>
                  <a:srgbClr val="002060"/>
                </a:solidFill>
                <a:latin typeface="Tahoma" pitchFamily="34" charset="0"/>
              </a:rPr>
              <a:t>L</a:t>
            </a:r>
            <a:r>
              <a:rPr lang="ja-JP" altLang="it-IT" b="1">
                <a:solidFill>
                  <a:srgbClr val="002060"/>
                </a:solidFill>
                <a:latin typeface="Tahoma" pitchFamily="34" charset="0"/>
              </a:rPr>
              <a:t>’</a:t>
            </a:r>
            <a:r>
              <a:rPr lang="it-IT" altLang="ja-JP" b="1">
                <a:solidFill>
                  <a:srgbClr val="002060"/>
                </a:solidFill>
                <a:latin typeface="Tahoma" pitchFamily="34" charset="0"/>
              </a:rPr>
              <a:t>iceberg della competenza *</a:t>
            </a:r>
            <a:endParaRPr lang="it-IT" altLang="it-IT" b="1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102417" name="AutoShape 17"/>
          <p:cNvSpPr>
            <a:spLocks noChangeArrowheads="1"/>
          </p:cNvSpPr>
          <p:nvPr/>
        </p:nvSpPr>
        <p:spPr bwMode="auto">
          <a:xfrm>
            <a:off x="5000625" y="1571625"/>
            <a:ext cx="2849563" cy="792163"/>
          </a:xfrm>
          <a:prstGeom prst="wedgeRectCallout">
            <a:avLst>
              <a:gd name="adj1" fmla="val -55065"/>
              <a:gd name="adj2" fmla="val 99898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it-IT" b="1" dirty="0">
                <a:solidFill>
                  <a:srgbClr val="002060"/>
                </a:solidFill>
                <a:latin typeface="Tahoma" pitchFamily="34" charset="0"/>
              </a:rPr>
              <a:t>Prestazioni osservabili del soggetto</a:t>
            </a:r>
          </a:p>
        </p:txBody>
      </p:sp>
      <p:sp>
        <p:nvSpPr>
          <p:cNvPr id="102418" name="AutoShape 18"/>
          <p:cNvSpPr>
            <a:spLocks noChangeArrowheads="1"/>
          </p:cNvSpPr>
          <p:nvPr/>
        </p:nvSpPr>
        <p:spPr bwMode="auto">
          <a:xfrm>
            <a:off x="6986588" y="2925763"/>
            <a:ext cx="2014537" cy="3289300"/>
          </a:xfrm>
          <a:prstGeom prst="wedgeRoundRectCallout">
            <a:avLst>
              <a:gd name="adj1" fmla="val -82772"/>
              <a:gd name="adj2" fmla="val 9449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it-IT" sz="1600" b="1" dirty="0">
                <a:solidFill>
                  <a:srgbClr val="002060"/>
                </a:solidFill>
                <a:latin typeface="Tahoma" pitchFamily="34" charset="0"/>
              </a:rPr>
              <a:t>Componente latente che richiede l</a:t>
            </a:r>
            <a:r>
              <a:rPr lang="ja-JP" altLang="it-IT" sz="1600" b="1" dirty="0">
                <a:solidFill>
                  <a:srgbClr val="002060"/>
                </a:solidFill>
                <a:latin typeface="Tahoma" pitchFamily="34" charset="0"/>
              </a:rPr>
              <a:t>’</a:t>
            </a:r>
            <a:r>
              <a:rPr lang="it-IT" altLang="ja-JP" sz="1600" b="1" dirty="0">
                <a:solidFill>
                  <a:srgbClr val="002060"/>
                </a:solidFill>
                <a:latin typeface="Tahoma" pitchFamily="34" charset="0"/>
              </a:rPr>
              <a:t>esplorazione di dimensioni interiori connesse ai processi motivazionali, </a:t>
            </a:r>
          </a:p>
          <a:p>
            <a:pPr>
              <a:defRPr/>
            </a:pPr>
            <a:r>
              <a:rPr lang="it-IT" altLang="ja-JP" sz="1600" b="1" dirty="0">
                <a:solidFill>
                  <a:srgbClr val="002060"/>
                </a:solidFill>
                <a:latin typeface="Tahoma" pitchFamily="34" charset="0"/>
              </a:rPr>
              <a:t>volitivi, </a:t>
            </a:r>
          </a:p>
          <a:p>
            <a:pPr>
              <a:defRPr/>
            </a:pPr>
            <a:r>
              <a:rPr lang="it-IT" altLang="ja-JP" sz="1600" b="1" dirty="0" err="1">
                <a:solidFill>
                  <a:srgbClr val="002060"/>
                </a:solidFill>
                <a:latin typeface="Tahoma" pitchFamily="34" charset="0"/>
              </a:rPr>
              <a:t>socioemotivi</a:t>
            </a:r>
            <a:endParaRPr lang="it-IT" sz="1600" b="1" dirty="0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102419" name="Text Box 19"/>
          <p:cNvSpPr txBox="1">
            <a:spLocks noChangeArrowheads="1"/>
          </p:cNvSpPr>
          <p:nvPr/>
        </p:nvSpPr>
        <p:spPr bwMode="auto">
          <a:xfrm>
            <a:off x="900113" y="6550025"/>
            <a:ext cx="180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1400" b="1">
                <a:solidFill>
                  <a:srgbClr val="002060"/>
                </a:solidFill>
                <a:latin typeface="Tahoma" pitchFamily="34" charset="0"/>
              </a:rPr>
              <a:t>* Castoldi, 2009</a:t>
            </a:r>
          </a:p>
        </p:txBody>
      </p:sp>
      <p:pic>
        <p:nvPicPr>
          <p:cNvPr id="51210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19050"/>
            <a:ext cx="563563" cy="64452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2F94E-6E14-471F-9B8A-861813579C50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16246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2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102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102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2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2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5" grpId="0" animBg="1"/>
      <p:bldP spid="102416" grpId="0"/>
      <p:bldP spid="102417" grpId="0" animBg="1"/>
      <p:bldP spid="102418" grpId="0" animBg="1"/>
      <p:bldP spid="1024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olo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143000"/>
          </a:xfrm>
        </p:spPr>
        <p:txBody>
          <a:bodyPr/>
          <a:lstStyle/>
          <a:p>
            <a:r>
              <a:rPr lang="it-IT" altLang="it-IT" b="1" smtClean="0">
                <a:solidFill>
                  <a:srgbClr val="002060"/>
                </a:solidFill>
              </a:rPr>
              <a:t>Le competenze chiave</a:t>
            </a:r>
            <a:r>
              <a:rPr lang="it-IT" altLang="it-IT" smtClean="0">
                <a:solidFill>
                  <a:srgbClr val="002060"/>
                </a:solidFill>
              </a:rPr>
              <a:t/>
            </a:r>
            <a:br>
              <a:rPr lang="it-IT" altLang="it-IT" smtClean="0">
                <a:solidFill>
                  <a:srgbClr val="002060"/>
                </a:solidFill>
              </a:rPr>
            </a:br>
            <a:r>
              <a:rPr lang="it-IT" altLang="it-IT" sz="1800" b="1" smtClean="0">
                <a:solidFill>
                  <a:srgbClr val="002060"/>
                </a:solidFill>
              </a:rPr>
              <a:t>Raccomandazione del Parlamento Europeo e del Consiglio adottata il 18 Dic. 2006</a:t>
            </a:r>
            <a:r>
              <a:rPr lang="it-IT" altLang="it-IT" sz="1800" smtClean="0">
                <a:solidFill>
                  <a:srgbClr val="002060"/>
                </a:solidFill>
              </a:rPr>
              <a:t> </a:t>
            </a:r>
            <a:endParaRPr lang="it-IT" altLang="it-IT" sz="1800" b="1" smtClean="0">
              <a:solidFill>
                <a:srgbClr val="002060"/>
              </a:solidFill>
            </a:endParaRPr>
          </a:p>
        </p:txBody>
      </p:sp>
      <p:sp>
        <p:nvSpPr>
          <p:cNvPr id="52227" name="Segnaposto contenuto 5"/>
          <p:cNvSpPr>
            <a:spLocks noGrp="1"/>
          </p:cNvSpPr>
          <p:nvPr>
            <p:ph idx="1"/>
          </p:nvPr>
        </p:nvSpPr>
        <p:spPr>
          <a:xfrm>
            <a:off x="642938" y="1785938"/>
            <a:ext cx="8072437" cy="4714875"/>
          </a:xfr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it-IT" altLang="it-IT" b="1" dirty="0" smtClean="0">
                <a:solidFill>
                  <a:srgbClr val="002060"/>
                </a:solidFill>
              </a:rPr>
              <a:t>Comunicazione nella madrelingua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it-IT" altLang="it-IT" b="1" dirty="0" smtClean="0">
                <a:solidFill>
                  <a:srgbClr val="002060"/>
                </a:solidFill>
              </a:rPr>
              <a:t>Comunicazione nelle lingue straniere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it-IT" altLang="it-IT" b="1" dirty="0" smtClean="0">
                <a:solidFill>
                  <a:srgbClr val="002060"/>
                </a:solidFill>
              </a:rPr>
              <a:t>Competenza matematica e competenze di base in scienza e tecnologia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it-IT" altLang="it-IT" b="1" dirty="0" smtClean="0">
                <a:solidFill>
                  <a:srgbClr val="002060"/>
                </a:solidFill>
              </a:rPr>
              <a:t>Competenza digitale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it-IT" altLang="it-IT" b="1" dirty="0" smtClean="0">
                <a:solidFill>
                  <a:srgbClr val="002060"/>
                </a:solidFill>
              </a:rPr>
              <a:t>Imparare ad imparare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it-IT" altLang="it-IT" b="1" dirty="0" smtClean="0">
                <a:solidFill>
                  <a:srgbClr val="002060"/>
                </a:solidFill>
              </a:rPr>
              <a:t>Competenze sociali e civiche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it-IT" altLang="it-IT" b="1" dirty="0" smtClean="0">
                <a:solidFill>
                  <a:srgbClr val="002060"/>
                </a:solidFill>
              </a:rPr>
              <a:t>Spirito di iniziativa e imprenditorialità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it-IT" altLang="it-IT" b="1" dirty="0" smtClean="0">
                <a:solidFill>
                  <a:srgbClr val="002060"/>
                </a:solidFill>
              </a:rPr>
              <a:t>Consapevolezza ed espressione culturale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6D0584E8-D30A-4ACF-A152-6E57B7389732}" type="slidenum">
              <a:rPr lang="it-IT" smtClean="0"/>
              <a:pPr algn="ctr">
                <a:defRPr/>
              </a:pPr>
              <a:t>13</a:t>
            </a:fld>
            <a:endParaRPr lang="it-IT"/>
          </a:p>
        </p:txBody>
      </p:sp>
      <p:pic>
        <p:nvPicPr>
          <p:cNvPr id="52229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19050"/>
            <a:ext cx="563563" cy="64452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014F-8794-4037-8A98-CBA68C786B7F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600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olo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143000"/>
          </a:xfrm>
        </p:spPr>
        <p:txBody>
          <a:bodyPr/>
          <a:lstStyle/>
          <a:p>
            <a:r>
              <a:rPr lang="it-IT" altLang="it-IT" b="1" smtClean="0">
                <a:solidFill>
                  <a:srgbClr val="002060"/>
                </a:solidFill>
              </a:rPr>
              <a:t>Competenze di cittadinanza</a:t>
            </a:r>
            <a:r>
              <a:rPr lang="it-IT" altLang="it-IT" sz="2000" smtClean="0">
                <a:solidFill>
                  <a:srgbClr val="002060"/>
                </a:solidFill>
              </a:rPr>
              <a:t/>
            </a:r>
            <a:br>
              <a:rPr lang="it-IT" altLang="it-IT" sz="2000" smtClean="0">
                <a:solidFill>
                  <a:srgbClr val="002060"/>
                </a:solidFill>
              </a:rPr>
            </a:br>
            <a:r>
              <a:rPr lang="it-IT" altLang="it-IT" sz="1800" b="1" smtClean="0">
                <a:solidFill>
                  <a:srgbClr val="002060"/>
                </a:solidFill>
              </a:rPr>
              <a:t>Regolamento sull’obbligo di istruzione (D.M. 22 agosto 2007)</a:t>
            </a:r>
          </a:p>
        </p:txBody>
      </p:sp>
      <p:sp>
        <p:nvSpPr>
          <p:cNvPr id="53251" name="Segnaposto contenuto 5"/>
          <p:cNvSpPr>
            <a:spLocks noGrp="1"/>
          </p:cNvSpPr>
          <p:nvPr>
            <p:ph idx="1"/>
          </p:nvPr>
        </p:nvSpPr>
        <p:spPr>
          <a:xfrm>
            <a:off x="642938" y="2052638"/>
            <a:ext cx="8072437" cy="4305300"/>
          </a:xfr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it-IT" altLang="it-IT" b="1" dirty="0" smtClean="0">
                <a:solidFill>
                  <a:srgbClr val="002060"/>
                </a:solidFill>
              </a:rPr>
              <a:t>Imparare ad imparare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it-IT" altLang="it-IT" b="1" dirty="0" smtClean="0">
                <a:solidFill>
                  <a:srgbClr val="002060"/>
                </a:solidFill>
              </a:rPr>
              <a:t>Progettare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it-IT" altLang="it-IT" b="1" dirty="0" smtClean="0">
                <a:solidFill>
                  <a:srgbClr val="002060"/>
                </a:solidFill>
              </a:rPr>
              <a:t>Comunicare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it-IT" altLang="it-IT" b="1" dirty="0" smtClean="0">
                <a:solidFill>
                  <a:srgbClr val="002060"/>
                </a:solidFill>
              </a:rPr>
              <a:t>Collaborare e partecipare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it-IT" altLang="it-IT" b="1" dirty="0" smtClean="0">
                <a:solidFill>
                  <a:srgbClr val="002060"/>
                </a:solidFill>
              </a:rPr>
              <a:t>Agire in modo autonomo e responsabile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it-IT" altLang="it-IT" b="1" dirty="0" smtClean="0">
                <a:solidFill>
                  <a:srgbClr val="002060"/>
                </a:solidFill>
              </a:rPr>
              <a:t>Risolvere problemi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it-IT" altLang="it-IT" b="1" dirty="0" smtClean="0">
                <a:solidFill>
                  <a:srgbClr val="002060"/>
                </a:solidFill>
              </a:rPr>
              <a:t>Individuare collegamenti e relazioni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it-IT" altLang="it-IT" b="1" dirty="0" smtClean="0">
                <a:solidFill>
                  <a:srgbClr val="002060"/>
                </a:solidFill>
              </a:rPr>
              <a:t>Acquisire ed interpretare l’informazione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D8F29D5F-A2F2-42D4-9E77-5D0174F59724}" type="slidenum">
              <a:rPr lang="it-IT" smtClean="0"/>
              <a:pPr algn="ctr">
                <a:defRPr/>
              </a:pPr>
              <a:t>14</a:t>
            </a:fld>
            <a:endParaRPr lang="it-IT"/>
          </a:p>
        </p:txBody>
      </p:sp>
      <p:pic>
        <p:nvPicPr>
          <p:cNvPr id="53253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19050"/>
            <a:ext cx="563563" cy="64452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CA99F-4A93-4AF2-A818-D85791B02570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096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olo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altLang="it-IT" b="1" smtClean="0">
                <a:solidFill>
                  <a:srgbClr val="002060"/>
                </a:solidFill>
              </a:rPr>
              <a:t>Competenze disciplinari</a:t>
            </a:r>
            <a:r>
              <a:rPr lang="it-IT" altLang="it-IT" sz="2000" smtClean="0">
                <a:solidFill>
                  <a:srgbClr val="002060"/>
                </a:solidFill>
              </a:rPr>
              <a:t/>
            </a:r>
            <a:br>
              <a:rPr lang="it-IT" altLang="it-IT" sz="2000" smtClean="0">
                <a:solidFill>
                  <a:srgbClr val="002060"/>
                </a:solidFill>
              </a:rPr>
            </a:br>
            <a:r>
              <a:rPr lang="it-IT" altLang="it-IT" sz="1800" b="1" smtClean="0">
                <a:solidFill>
                  <a:srgbClr val="002060"/>
                </a:solidFill>
              </a:rPr>
              <a:t>Indicazioni Nazionali e Linee guida</a:t>
            </a:r>
            <a:br>
              <a:rPr lang="it-IT" altLang="it-IT" sz="1800" b="1" smtClean="0">
                <a:solidFill>
                  <a:srgbClr val="002060"/>
                </a:solidFill>
              </a:rPr>
            </a:br>
            <a:r>
              <a:rPr lang="it-IT" altLang="it-IT" sz="1800" b="1" smtClean="0">
                <a:solidFill>
                  <a:srgbClr val="002060"/>
                </a:solidFill>
              </a:rPr>
              <a:t>(esempio di curricolo verticale per una competenza in italiano)</a:t>
            </a:r>
          </a:p>
        </p:txBody>
      </p:sp>
      <p:sp>
        <p:nvSpPr>
          <p:cNvPr id="54275" name="Segnaposto contenuto 5"/>
          <p:cNvSpPr>
            <a:spLocks noGrp="1"/>
          </p:cNvSpPr>
          <p:nvPr>
            <p:ph idx="1"/>
          </p:nvPr>
        </p:nvSpPr>
        <p:spPr>
          <a:xfrm>
            <a:off x="142875" y="1500188"/>
            <a:ext cx="8929688" cy="5214937"/>
          </a:xfr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it-IT" altLang="it-IT" b="1" dirty="0" smtClean="0">
                <a:solidFill>
                  <a:srgbClr val="002060"/>
                </a:solidFill>
              </a:rPr>
              <a:t>A conclusione della scuola dell’infanzia: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it-IT" altLang="it-IT" sz="3000" i="1" dirty="0" smtClean="0">
                <a:solidFill>
                  <a:srgbClr val="002060"/>
                </a:solidFill>
              </a:rPr>
              <a:t>Il bambino usa la lingua italiana, arricchisce e precisa il proprio lessico, comprende parole e discorsi, fa ipotesi sui significati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it-IT" altLang="it-IT" sz="2800" b="1" dirty="0" smtClean="0">
                <a:solidFill>
                  <a:srgbClr val="002060"/>
                </a:solidFill>
              </a:rPr>
              <a:t>A conclusione della scuola primaria: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 startAt="2"/>
            </a:pPr>
            <a:r>
              <a:rPr lang="it-IT" altLang="it-IT" sz="3000" i="1" dirty="0" smtClean="0">
                <a:solidFill>
                  <a:srgbClr val="002060"/>
                </a:solidFill>
              </a:rPr>
              <a:t>Ascolta e comprende testi orali “diretti” o “trasmessi” dai media cogliendone il senso, le informazioni principali e lo scopo.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it-IT" altLang="it-IT" sz="2800" b="1" dirty="0" smtClean="0">
                <a:solidFill>
                  <a:srgbClr val="002060"/>
                </a:solidFill>
              </a:rPr>
              <a:t>A conclusione della scuola sec. di I grado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 startAt="3"/>
            </a:pPr>
            <a:r>
              <a:rPr lang="it-IT" altLang="it-IT" sz="3000" i="1" dirty="0" smtClean="0">
                <a:solidFill>
                  <a:srgbClr val="002060"/>
                </a:solidFill>
              </a:rPr>
              <a:t>Ascolta e comprende testi di vario tipo “diretti” e “trasmessi” dai media, riconoscendone la fonte, il tema, le informazioni e la loro gerarchia, l’intenzione dell’emittente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endParaRPr lang="it-IT" altLang="it-IT" sz="3000" i="1" dirty="0" smtClean="0">
              <a:solidFill>
                <a:srgbClr val="00206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A6D064D9-AFBC-4330-A9DE-E55BB491DEBB}" type="slidenum">
              <a:rPr lang="it-IT" smtClean="0"/>
              <a:pPr algn="ctr">
                <a:defRPr/>
              </a:pPr>
              <a:t>15</a:t>
            </a:fld>
            <a:endParaRPr lang="it-IT"/>
          </a:p>
        </p:txBody>
      </p:sp>
      <p:pic>
        <p:nvPicPr>
          <p:cNvPr id="54277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19050"/>
            <a:ext cx="563563" cy="64452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545D-B6E3-4A70-9CFE-B2F58C54308A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910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olo 1"/>
          <p:cNvSpPr>
            <a:spLocks noGrp="1"/>
          </p:cNvSpPr>
          <p:nvPr>
            <p:ph type="title"/>
          </p:nvPr>
        </p:nvSpPr>
        <p:spPr>
          <a:xfrm>
            <a:off x="1643063" y="214313"/>
            <a:ext cx="6572250" cy="939800"/>
          </a:xfrm>
        </p:spPr>
        <p:txBody>
          <a:bodyPr>
            <a:normAutofit fontScale="90000"/>
          </a:bodyPr>
          <a:lstStyle/>
          <a:p>
            <a:r>
              <a:rPr lang="it-IT" altLang="it-IT" sz="3200" b="1" smtClean="0">
                <a:solidFill>
                  <a:srgbClr val="002060"/>
                </a:solidFill>
              </a:rPr>
              <a:t>Insegnamento e apprendimento:</a:t>
            </a:r>
            <a:br>
              <a:rPr lang="it-IT" altLang="it-IT" sz="3200" b="1" smtClean="0">
                <a:solidFill>
                  <a:srgbClr val="002060"/>
                </a:solidFill>
              </a:rPr>
            </a:br>
            <a:r>
              <a:rPr lang="it-IT" altLang="it-IT" sz="3200" b="1" smtClean="0">
                <a:solidFill>
                  <a:srgbClr val="002060"/>
                </a:solidFill>
              </a:rPr>
              <a:t>due ottiche a confronto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CAC148D5-D60E-4E17-95FB-633C4DA15287}" type="slidenum">
              <a:rPr lang="it-IT" smtClean="0"/>
              <a:pPr algn="ctr">
                <a:defRPr/>
              </a:pPr>
              <a:t>16</a:t>
            </a:fld>
            <a:endParaRPr lang="it-IT"/>
          </a:p>
        </p:txBody>
      </p:sp>
      <p:pic>
        <p:nvPicPr>
          <p:cNvPr id="60420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19050"/>
            <a:ext cx="563563" cy="64452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49263" y="1231900"/>
            <a:ext cx="3875087" cy="15541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50000"/>
              </a:spcBef>
              <a:defRPr/>
            </a:pPr>
            <a:r>
              <a:rPr lang="it-IT" sz="1600" b="1" i="1" dirty="0">
                <a:solidFill>
                  <a:srgbClr val="CC0000"/>
                </a:solidFill>
                <a:cs typeface="Times New Roman" pitchFamily="18" charset="0"/>
              </a:rPr>
              <a:t>“Dato un repertorio di contenuti da trasmettere, qual è il modo più funzionale per trasmetterlo?”</a:t>
            </a:r>
            <a:endParaRPr lang="it-IT" sz="1600" dirty="0">
              <a:cs typeface="Times New Roman" pitchFamily="18" charset="0"/>
            </a:endParaRPr>
          </a:p>
        </p:txBody>
      </p:sp>
      <p:sp>
        <p:nvSpPr>
          <p:cNvPr id="60423" name="Text Box 4"/>
          <p:cNvSpPr txBox="1">
            <a:spLocks noChangeArrowheads="1"/>
          </p:cNvSpPr>
          <p:nvPr/>
        </p:nvSpPr>
        <p:spPr bwMode="auto">
          <a:xfrm>
            <a:off x="4800600" y="1231900"/>
            <a:ext cx="3875088" cy="1558925"/>
          </a:xfrm>
          <a:prstGeom prst="rect">
            <a:avLst/>
          </a:prstGeom>
          <a:solidFill>
            <a:srgbClr val="99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altLang="it-IT" sz="1600" b="1" i="1">
                <a:solidFill>
                  <a:srgbClr val="CC0000"/>
                </a:solidFill>
                <a:cs typeface="Times New Roman" pitchFamily="18" charset="0"/>
              </a:rPr>
              <a:t>“Date alcune competenze da far acquisire ad un soggetto (conoscenze da far utilizzare; abilità da far esercitare; comportamenti da far assumere) qual è il percorso che questi dovrà compiere?”</a:t>
            </a:r>
            <a:endParaRPr lang="it-IT" altLang="it-IT" sz="1600" b="1">
              <a:solidFill>
                <a:srgbClr val="CC0000"/>
              </a:solidFill>
              <a:cs typeface="Times New Roman" pitchFamily="18" charset="0"/>
            </a:endParaRP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449263" y="5008563"/>
            <a:ext cx="3875087" cy="1778000"/>
          </a:xfrm>
          <a:prstGeom prst="foldedCorner">
            <a:avLst>
              <a:gd name="adj" fmla="val 12125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just">
              <a:spcBef>
                <a:spcPct val="50000"/>
              </a:spcBef>
              <a:defRPr/>
            </a:pPr>
            <a:r>
              <a:rPr lang="it-IT" sz="1400" b="1" dirty="0">
                <a:solidFill>
                  <a:srgbClr val="CC0000"/>
                </a:solidFill>
                <a:cs typeface="Times New Roman" pitchFamily="18" charset="0"/>
              </a:rPr>
              <a:t>Unità didattica</a:t>
            </a:r>
            <a:r>
              <a:rPr lang="it-IT" sz="1400" dirty="0">
                <a:cs typeface="Times New Roman" pitchFamily="18" charset="0"/>
              </a:rPr>
              <a:t>: la prassi di segmentare un campo vasto d’informazione in campi limitati, facilmente esplorabili, </a:t>
            </a:r>
            <a:r>
              <a:rPr lang="it-IT" sz="1400" dirty="0" err="1">
                <a:cs typeface="Times New Roman" pitchFamily="18" charset="0"/>
              </a:rPr>
              <a:t>sequenziati</a:t>
            </a:r>
            <a:r>
              <a:rPr lang="it-IT" sz="1400" dirty="0">
                <a:cs typeface="Times New Roman" pitchFamily="18" charset="0"/>
              </a:rPr>
              <a:t> in maniera logica.</a:t>
            </a:r>
          </a:p>
          <a:p>
            <a:pPr algn="just">
              <a:spcBef>
                <a:spcPct val="50000"/>
              </a:spcBef>
              <a:defRPr/>
            </a:pPr>
            <a:r>
              <a:rPr lang="it-IT" sz="1400" b="1" dirty="0">
                <a:solidFill>
                  <a:srgbClr val="CC0000"/>
                </a:solidFill>
                <a:cs typeface="Times New Roman" pitchFamily="18" charset="0"/>
              </a:rPr>
              <a:t>Didattica</a:t>
            </a:r>
            <a:r>
              <a:rPr lang="it-IT" sz="1400" dirty="0">
                <a:cs typeface="Times New Roman" pitchFamily="18" charset="0"/>
              </a:rPr>
              <a:t>: modi per insegnare efficacemente, utilizzando strategie di comunicazione adeguate.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49263" y="2876550"/>
            <a:ext cx="3875087" cy="20351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50000"/>
              </a:spcBef>
              <a:defRPr/>
            </a:pPr>
            <a:r>
              <a:rPr lang="it-IT" sz="1600" dirty="0">
                <a:cs typeface="Times New Roman" pitchFamily="18" charset="0"/>
              </a:rPr>
              <a:t>Chi </a:t>
            </a:r>
            <a:r>
              <a:rPr lang="it-IT" sz="1600" b="1" dirty="0">
                <a:solidFill>
                  <a:srgbClr val="CC0000"/>
                </a:solidFill>
                <a:cs typeface="Times New Roman" pitchFamily="18" charset="0"/>
              </a:rPr>
              <a:t>programma</a:t>
            </a:r>
            <a:r>
              <a:rPr lang="it-IT" sz="1600" dirty="0">
                <a:cs typeface="Times New Roman" pitchFamily="18" charset="0"/>
              </a:rPr>
              <a:t> </a:t>
            </a:r>
            <a:r>
              <a:rPr lang="it-IT" sz="1600" b="1" dirty="0">
                <a:solidFill>
                  <a:srgbClr val="CC0000"/>
                </a:solidFill>
                <a:cs typeface="Times New Roman" pitchFamily="18" charset="0"/>
              </a:rPr>
              <a:t>insegnamento</a:t>
            </a:r>
            <a:r>
              <a:rPr lang="it-IT" sz="1600" dirty="0">
                <a:cs typeface="Times New Roman" pitchFamily="18" charset="0"/>
              </a:rPr>
              <a:t> pone al centro del processo l’informazione e programma quasi esclusivamente le proprie operazioni, ritenendo che il “trasferimento d’informazione” e Io “studio” siano di per sé una garanzia di </a:t>
            </a:r>
            <a:r>
              <a:rPr lang="it-IT" sz="1600" dirty="0" smtClean="0">
                <a:cs typeface="Times New Roman" pitchFamily="18" charset="0"/>
              </a:rPr>
              <a:t>apprendimento.</a:t>
            </a:r>
            <a:endParaRPr lang="it-IT" sz="1600" dirty="0"/>
          </a:p>
        </p:txBody>
      </p:sp>
      <p:sp>
        <p:nvSpPr>
          <p:cNvPr id="60426" name="Text Box 12"/>
          <p:cNvSpPr txBox="1">
            <a:spLocks noChangeArrowheads="1"/>
          </p:cNvSpPr>
          <p:nvPr/>
        </p:nvSpPr>
        <p:spPr bwMode="auto">
          <a:xfrm>
            <a:off x="4786313" y="2873375"/>
            <a:ext cx="3875087" cy="2047875"/>
          </a:xfrm>
          <a:prstGeom prst="rect">
            <a:avLst/>
          </a:prstGeom>
          <a:solidFill>
            <a:srgbClr val="99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altLang="it-IT" sz="1600">
                <a:cs typeface="Times New Roman" pitchFamily="18" charset="0"/>
              </a:rPr>
              <a:t>Chi </a:t>
            </a:r>
            <a:r>
              <a:rPr lang="it-IT" altLang="it-IT" sz="1600" b="1">
                <a:solidFill>
                  <a:srgbClr val="CC0000"/>
                </a:solidFill>
                <a:cs typeface="Times New Roman" pitchFamily="18" charset="0"/>
              </a:rPr>
              <a:t>progetta</a:t>
            </a:r>
            <a:r>
              <a:rPr lang="it-IT" altLang="it-IT" sz="1600">
                <a:cs typeface="Times New Roman" pitchFamily="18" charset="0"/>
              </a:rPr>
              <a:t> </a:t>
            </a:r>
            <a:r>
              <a:rPr lang="it-IT" altLang="it-IT" sz="1600" b="1">
                <a:solidFill>
                  <a:srgbClr val="CC0000"/>
                </a:solidFill>
                <a:cs typeface="Times New Roman" pitchFamily="18" charset="0"/>
              </a:rPr>
              <a:t>apprendimento</a:t>
            </a:r>
            <a:r>
              <a:rPr lang="it-IT" altLang="it-IT" sz="1600">
                <a:cs typeface="Times New Roman" pitchFamily="18" charset="0"/>
              </a:rPr>
              <a:t> pone al centro del processo colui che deve apprendere, progetta gli stimoli da fornirgli, le operazioni da fargli compiere, le facilitazioni da mettergli a disposizione, le situazioni di test con cui fargli prendere coscienza della strada che ha compiuto. </a:t>
            </a:r>
          </a:p>
        </p:txBody>
      </p:sp>
      <p:sp>
        <p:nvSpPr>
          <p:cNvPr id="60427" name="AutoShape 1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803775" y="5008563"/>
            <a:ext cx="3875088" cy="1778000"/>
          </a:xfrm>
          <a:prstGeom prst="foldedCorner">
            <a:avLst>
              <a:gd name="adj" fmla="val 12125"/>
            </a:avLst>
          </a:prstGeom>
          <a:solidFill>
            <a:srgbClr val="99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altLang="it-IT" sz="1400" b="1">
                <a:solidFill>
                  <a:srgbClr val="CC0000"/>
                </a:solidFill>
                <a:cs typeface="Times New Roman" pitchFamily="18" charset="0"/>
              </a:rPr>
              <a:t>Processo</a:t>
            </a:r>
            <a:r>
              <a:rPr lang="it-IT" altLang="it-IT" sz="1400">
                <a:cs typeface="Times New Roman" pitchFamily="18" charset="0"/>
              </a:rPr>
              <a:t>: 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altLang="it-IT" sz="1600">
                <a:cs typeface="Times New Roman" pitchFamily="18" charset="0"/>
              </a:rPr>
              <a:t>garantisce l’unità dell’apprendimento, costituita da </a:t>
            </a:r>
            <a:r>
              <a:rPr lang="it-IT" altLang="it-IT" sz="1600" i="1">
                <a:cs typeface="Times New Roman" pitchFamily="18" charset="0"/>
              </a:rPr>
              <a:t>dinamismi della mente</a:t>
            </a:r>
            <a:r>
              <a:rPr lang="it-IT" altLang="it-IT" sz="1600">
                <a:cs typeface="Times New Roman" pitchFamily="18" charset="0"/>
              </a:rPr>
              <a:t> e </a:t>
            </a:r>
            <a:r>
              <a:rPr lang="it-IT" altLang="it-IT" sz="1600" i="1">
                <a:cs typeface="Times New Roman" pitchFamily="18" charset="0"/>
              </a:rPr>
              <a:t>procedure per penetrare all’interno</a:t>
            </a:r>
            <a:r>
              <a:rPr lang="it-IT" altLang="it-IT" sz="1600">
                <a:cs typeface="Times New Roman" pitchFamily="18" charset="0"/>
              </a:rPr>
              <a:t> delle </a:t>
            </a:r>
            <a:r>
              <a:rPr lang="it-IT" altLang="it-IT" sz="1600" i="1">
                <a:cs typeface="Times New Roman" pitchFamily="18" charset="0"/>
              </a:rPr>
              <a:t>concettualizzazioni formali</a:t>
            </a:r>
            <a:r>
              <a:rPr lang="it-IT" altLang="it-IT" sz="1600">
                <a:cs typeface="Times New Roman" pitchFamily="18" charset="0"/>
              </a:rPr>
              <a:t>. </a:t>
            </a:r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Carla Galdino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E9799-55E6-4E1B-8363-AF7CAC2ACC9A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500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Valutazione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200" dirty="0">
                <a:latin typeface="Arial"/>
                <a:cs typeface="Arial"/>
              </a:rPr>
              <a:t>Consideriamo la valutazione come dimensione costitutiva dell’azione didattica stessa.</a:t>
            </a:r>
          </a:p>
          <a:p>
            <a:pPr marL="0" indent="0">
              <a:buNone/>
            </a:pPr>
            <a:r>
              <a:rPr lang="it-IT" sz="3200" dirty="0" smtClean="0">
                <a:latin typeface="Arial"/>
                <a:cs typeface="Arial"/>
              </a:rPr>
              <a:t>Prima </a:t>
            </a:r>
            <a:r>
              <a:rPr lang="it-IT" sz="3200" dirty="0">
                <a:latin typeface="Arial"/>
                <a:cs typeface="Arial"/>
              </a:rPr>
              <a:t>di pensare alla strutturazione delle attività didattiche dobbiamo prevedere come </a:t>
            </a:r>
            <a:r>
              <a:rPr lang="it-IT" sz="3200" dirty="0" smtClean="0">
                <a:latin typeface="Arial"/>
                <a:cs typeface="Arial"/>
              </a:rPr>
              <a:t>andremo </a:t>
            </a:r>
            <a:r>
              <a:rPr lang="it-IT" sz="3200" dirty="0">
                <a:latin typeface="Arial"/>
                <a:cs typeface="Arial"/>
              </a:rPr>
              <a:t>a valutare le evidenze che </a:t>
            </a:r>
            <a:r>
              <a:rPr lang="it-IT" sz="3200" dirty="0" smtClean="0">
                <a:latin typeface="Arial"/>
                <a:cs typeface="Arial"/>
              </a:rPr>
              <a:t>vogliamo </a:t>
            </a:r>
            <a:r>
              <a:rPr lang="it-IT" sz="3200" dirty="0">
                <a:latin typeface="Arial"/>
                <a:cs typeface="Arial"/>
              </a:rPr>
              <a:t>osservare per stabilire se il traguardo è stato raggiunto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17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0DCB0-4D77-4EBC-A041-BBD9DA8EDBD2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516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611560" y="1052736"/>
            <a:ext cx="7618040" cy="5073427"/>
          </a:xfrm>
          <a:ln w="762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800" dirty="0" smtClean="0">
                <a:latin typeface="Arial"/>
                <a:cs typeface="Arial"/>
              </a:rPr>
              <a:t>All’inizio della progettazione </a:t>
            </a:r>
            <a:r>
              <a:rPr lang="fr-FR" sz="2800" dirty="0" err="1" smtClean="0">
                <a:latin typeface="Arial"/>
                <a:cs typeface="Arial"/>
              </a:rPr>
              <a:t>è</a:t>
            </a:r>
            <a:r>
              <a:rPr lang="fr-FR" sz="2800" dirty="0" smtClean="0">
                <a:latin typeface="Arial"/>
                <a:cs typeface="Arial"/>
              </a:rPr>
              <a:t> </a:t>
            </a:r>
            <a:r>
              <a:rPr lang="it-IT" sz="2800" dirty="0" smtClean="0">
                <a:latin typeface="Arial"/>
                <a:cs typeface="Arial"/>
              </a:rPr>
              <a:t>necessario definire:</a:t>
            </a:r>
          </a:p>
          <a:p>
            <a:r>
              <a:rPr lang="it-IT" sz="2800" b="1" dirty="0" smtClean="0">
                <a:latin typeface="Arial"/>
                <a:cs typeface="Arial"/>
              </a:rPr>
              <a:t>Cosa valutare </a:t>
            </a:r>
            <a:r>
              <a:rPr lang="it-IT" sz="2800" dirty="0" smtClean="0">
                <a:latin typeface="Arial"/>
                <a:cs typeface="Arial"/>
              </a:rPr>
              <a:t>(oggetto della valutazione)</a:t>
            </a:r>
          </a:p>
          <a:p>
            <a:endParaRPr lang="it-IT" sz="2800" dirty="0" smtClean="0">
              <a:latin typeface="Arial"/>
              <a:cs typeface="Arial"/>
            </a:endParaRPr>
          </a:p>
          <a:p>
            <a:r>
              <a:rPr lang="it-IT" sz="2800" b="1" dirty="0" smtClean="0">
                <a:latin typeface="Arial"/>
                <a:cs typeface="Arial"/>
              </a:rPr>
              <a:t>Come valutare </a:t>
            </a:r>
            <a:r>
              <a:rPr lang="it-IT" sz="2800" dirty="0" smtClean="0">
                <a:latin typeface="Arial"/>
                <a:cs typeface="Arial"/>
              </a:rPr>
              <a:t>(strumenti della valutazione)</a:t>
            </a:r>
          </a:p>
          <a:p>
            <a:endParaRPr lang="it-IT" sz="2800" dirty="0" smtClean="0">
              <a:latin typeface="Arial"/>
              <a:cs typeface="Arial"/>
            </a:endParaRPr>
          </a:p>
          <a:p>
            <a:r>
              <a:rPr lang="it-IT" sz="2800" b="1" dirty="0" smtClean="0">
                <a:latin typeface="Arial"/>
                <a:cs typeface="Arial"/>
              </a:rPr>
              <a:t>Perché valutare </a:t>
            </a:r>
            <a:r>
              <a:rPr lang="it-IT" sz="2800" dirty="0" smtClean="0">
                <a:latin typeface="Arial"/>
                <a:cs typeface="Arial"/>
              </a:rPr>
              <a:t>(funzioni della valutazione)</a:t>
            </a:r>
          </a:p>
          <a:p>
            <a:pPr marL="0" indent="0">
              <a:buNone/>
            </a:pPr>
            <a:endParaRPr lang="it-IT" sz="2800" dirty="0" smtClean="0"/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4849D-FEDF-4213-976C-AEBB4C356029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601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Cosa valutare?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>
              <a:buFont typeface="Wingdings" charset="2"/>
              <a:buChar char="v"/>
            </a:pPr>
            <a:r>
              <a:rPr lang="it-IT" sz="3200" dirty="0" smtClean="0">
                <a:latin typeface="Arial"/>
                <a:cs typeface="Arial"/>
              </a:rPr>
              <a:t>I risultati degli studenti (i prodotti)</a:t>
            </a:r>
          </a:p>
          <a:p>
            <a:pPr>
              <a:buFont typeface="Wingdings" charset="2"/>
              <a:buChar char="v"/>
            </a:pPr>
            <a:endParaRPr lang="it-IT" sz="3200" dirty="0" smtClean="0">
              <a:latin typeface="Arial"/>
              <a:cs typeface="Arial"/>
            </a:endParaRPr>
          </a:p>
          <a:p>
            <a:pPr>
              <a:buFont typeface="Wingdings" charset="2"/>
              <a:buChar char="v"/>
            </a:pPr>
            <a:r>
              <a:rPr lang="it-IT" sz="3200" dirty="0" smtClean="0">
                <a:latin typeface="Arial"/>
                <a:cs typeface="Arial"/>
              </a:rPr>
              <a:t>Le forme degli apprendimenti (il processo)</a:t>
            </a:r>
          </a:p>
          <a:p>
            <a:pPr>
              <a:buFont typeface="Wingdings" charset="2"/>
              <a:buChar char="v"/>
            </a:pPr>
            <a:endParaRPr lang="it-IT" sz="3200" dirty="0" smtClean="0">
              <a:latin typeface="Arial"/>
              <a:cs typeface="Arial"/>
            </a:endParaRPr>
          </a:p>
          <a:p>
            <a:pPr>
              <a:buFont typeface="Wingdings" charset="2"/>
              <a:buChar char="v"/>
            </a:pPr>
            <a:r>
              <a:rPr lang="it-IT" sz="3200" dirty="0" smtClean="0">
                <a:latin typeface="Arial"/>
                <a:cs typeface="Arial"/>
              </a:rPr>
              <a:t>Le modalità relazionali tra gli studenti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19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21276-4DB5-4149-81BB-6C12F3F0BF81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064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776864" cy="994122"/>
          </a:xfrm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rgbClr val="404040"/>
                </a:solidFill>
                <a:latin typeface="Arial"/>
                <a:cs typeface="Arial"/>
              </a:rPr>
              <a:t>Da dove partiamo</a:t>
            </a:r>
            <a:endParaRPr lang="it-IT" sz="4000" dirty="0">
              <a:solidFill>
                <a:srgbClr val="404040"/>
              </a:solidFill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844824"/>
            <a:ext cx="7992888" cy="4220697"/>
          </a:xfrm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it-IT" sz="2400" dirty="0">
              <a:latin typeface="Arial"/>
              <a:cs typeface="Arial"/>
            </a:endParaRPr>
          </a:p>
          <a:p>
            <a:pPr>
              <a:buFont typeface="Wingdings" charset="2"/>
              <a:buChar char="v"/>
            </a:pPr>
            <a:r>
              <a:rPr lang="it-IT" sz="2800" dirty="0" smtClean="0">
                <a:solidFill>
                  <a:srgbClr val="404040"/>
                </a:solidFill>
                <a:latin typeface="Arial"/>
                <a:cs typeface="Arial"/>
              </a:rPr>
              <a:t>Le </a:t>
            </a:r>
            <a:r>
              <a:rPr lang="it-IT" sz="2800" b="1" dirty="0">
                <a:solidFill>
                  <a:srgbClr val="404040"/>
                </a:solidFill>
                <a:latin typeface="Arial"/>
                <a:cs typeface="Arial"/>
              </a:rPr>
              <a:t>Indicazioni Nazionali per il </a:t>
            </a:r>
            <a:r>
              <a:rPr lang="it-IT" sz="2800" b="1" dirty="0" smtClean="0">
                <a:solidFill>
                  <a:srgbClr val="404040"/>
                </a:solidFill>
                <a:latin typeface="Arial"/>
                <a:cs typeface="Arial"/>
              </a:rPr>
              <a:t>Curricolo </a:t>
            </a:r>
            <a:r>
              <a:rPr lang="it-IT" sz="2800" dirty="0" smtClean="0">
                <a:solidFill>
                  <a:srgbClr val="404040"/>
                </a:solidFill>
                <a:latin typeface="Arial"/>
                <a:cs typeface="Arial"/>
              </a:rPr>
              <a:t>(primo ciclo d’istruzione</a:t>
            </a:r>
            <a:r>
              <a:rPr lang="it-IT" sz="2800" dirty="0" smtClean="0">
                <a:solidFill>
                  <a:srgbClr val="404040"/>
                </a:solidFill>
                <a:latin typeface="Arial"/>
                <a:cs typeface="Arial"/>
              </a:rPr>
              <a:t>) </a:t>
            </a:r>
            <a:r>
              <a:rPr lang="it-IT" sz="2800" dirty="0" err="1" smtClean="0">
                <a:solidFill>
                  <a:srgbClr val="404040"/>
                </a:solidFill>
                <a:latin typeface="Arial"/>
                <a:cs typeface="Arial"/>
              </a:rPr>
              <a:t>D.leg</a:t>
            </a:r>
            <a:r>
              <a:rPr lang="it-IT" sz="2800" dirty="0" smtClean="0">
                <a:solidFill>
                  <a:srgbClr val="404040"/>
                </a:solidFill>
                <a:latin typeface="Arial"/>
                <a:cs typeface="Arial"/>
              </a:rPr>
              <a:t> 254 del 16 </a:t>
            </a:r>
            <a:r>
              <a:rPr lang="it-IT" sz="2800" dirty="0" err="1" smtClean="0">
                <a:solidFill>
                  <a:srgbClr val="404040"/>
                </a:solidFill>
                <a:latin typeface="Arial"/>
                <a:cs typeface="Arial"/>
              </a:rPr>
              <a:t>nov</a:t>
            </a:r>
            <a:r>
              <a:rPr lang="it-IT" sz="2800" dirty="0" smtClean="0">
                <a:solidFill>
                  <a:srgbClr val="404040"/>
                </a:solidFill>
                <a:latin typeface="Arial"/>
                <a:cs typeface="Arial"/>
              </a:rPr>
              <a:t>. 2012</a:t>
            </a:r>
            <a:endParaRPr lang="it-IT" sz="2800" dirty="0" smtClean="0">
              <a:solidFill>
                <a:srgbClr val="404040"/>
              </a:solidFill>
              <a:latin typeface="Arial"/>
              <a:cs typeface="Arial"/>
            </a:endParaRPr>
          </a:p>
          <a:p>
            <a:pPr>
              <a:buFont typeface="Wingdings" charset="2"/>
              <a:buChar char="v"/>
            </a:pPr>
            <a:r>
              <a:rPr lang="it-IT" sz="2800" dirty="0" smtClean="0">
                <a:solidFill>
                  <a:srgbClr val="404040"/>
                </a:solidFill>
                <a:latin typeface="Arial"/>
                <a:cs typeface="Arial"/>
              </a:rPr>
              <a:t>Le </a:t>
            </a:r>
            <a:r>
              <a:rPr lang="it-IT" sz="2800" b="1" dirty="0" smtClean="0">
                <a:solidFill>
                  <a:srgbClr val="404040"/>
                </a:solidFill>
                <a:latin typeface="Arial"/>
                <a:cs typeface="Arial"/>
              </a:rPr>
              <a:t>Linee Guida </a:t>
            </a:r>
            <a:r>
              <a:rPr lang="it-IT" sz="2800" dirty="0" smtClean="0">
                <a:solidFill>
                  <a:srgbClr val="404040"/>
                </a:solidFill>
                <a:latin typeface="Arial"/>
                <a:cs typeface="Arial"/>
              </a:rPr>
              <a:t>(secondaria di secondo grado) </a:t>
            </a:r>
          </a:p>
          <a:p>
            <a:pPr marL="0" indent="0">
              <a:buNone/>
            </a:pPr>
            <a:r>
              <a:rPr lang="it-IT" sz="2800" dirty="0" smtClean="0">
                <a:solidFill>
                  <a:srgbClr val="404040"/>
                </a:solidFill>
                <a:latin typeface="Arial"/>
                <a:cs typeface="Arial"/>
              </a:rPr>
              <a:t>sono testi </a:t>
            </a:r>
            <a:r>
              <a:rPr lang="it-IT" sz="2800" dirty="0">
                <a:solidFill>
                  <a:srgbClr val="404040"/>
                </a:solidFill>
                <a:latin typeface="Arial"/>
                <a:cs typeface="Arial"/>
              </a:rPr>
              <a:t>di riferimento </a:t>
            </a:r>
            <a:r>
              <a:rPr lang="it-IT" sz="2800" dirty="0" smtClean="0">
                <a:solidFill>
                  <a:srgbClr val="404040"/>
                </a:solidFill>
                <a:latin typeface="Arial"/>
                <a:cs typeface="Arial"/>
              </a:rPr>
              <a:t>unici </a:t>
            </a:r>
            <a:r>
              <a:rPr lang="it-IT" sz="2800" dirty="0">
                <a:solidFill>
                  <a:srgbClr val="404040"/>
                </a:solidFill>
                <a:latin typeface="Arial"/>
                <a:cs typeface="Arial"/>
              </a:rPr>
              <a:t>per tutte le scuole autonome che </a:t>
            </a:r>
            <a:r>
              <a:rPr lang="it-IT" sz="2800" b="1" dirty="0" smtClean="0">
                <a:solidFill>
                  <a:srgbClr val="404040"/>
                </a:solidFill>
                <a:latin typeface="Arial"/>
                <a:cs typeface="Arial"/>
              </a:rPr>
              <a:t>sostituiscono</a:t>
            </a:r>
            <a:r>
              <a:rPr lang="it-IT" sz="2800" dirty="0" smtClean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lang="it-IT" sz="2800" dirty="0">
                <a:solidFill>
                  <a:srgbClr val="404040"/>
                </a:solidFill>
                <a:latin typeface="Arial"/>
                <a:cs typeface="Arial"/>
              </a:rPr>
              <a:t>quelli che, un tempo, si chiamavano “programmi ministeriali”.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rgbClr val="404040"/>
                </a:solidFill>
                <a:latin typeface="Arial"/>
                <a:cs typeface="Arial"/>
              </a:rPr>
              <a:t>DPR del 15 marzo 2010 n 87/88/89</a:t>
            </a:r>
            <a:endParaRPr lang="it-IT" sz="2400" dirty="0">
              <a:solidFill>
                <a:srgbClr val="404040"/>
              </a:solidFill>
              <a:latin typeface="Arial"/>
              <a:cs typeface="Arial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2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C35D9-307F-42CC-86F7-C80F18586EA4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814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Come valutare?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 smtClean="0">
                <a:latin typeface="Arial"/>
                <a:cs typeface="Arial"/>
              </a:rPr>
              <a:t>Individuare e utilizzare in modo sistematico modalità e sistemi di valutazione:</a:t>
            </a:r>
          </a:p>
          <a:p>
            <a:pPr>
              <a:buFont typeface="Wingdings" charset="2"/>
              <a:buChar char="v"/>
            </a:pPr>
            <a:r>
              <a:rPr lang="it-IT" sz="2800" b="1" dirty="0" smtClean="0">
                <a:latin typeface="Arial"/>
                <a:cs typeface="Arial"/>
              </a:rPr>
              <a:t>Interni</a:t>
            </a:r>
            <a:r>
              <a:rPr lang="it-IT" sz="2800" dirty="0" smtClean="0">
                <a:latin typeface="Arial"/>
                <a:cs typeface="Arial"/>
              </a:rPr>
              <a:t>  (da costruire stabilendo tipo di strumento, criteri, indicatori e modalità) </a:t>
            </a:r>
          </a:p>
          <a:p>
            <a:pPr>
              <a:buFont typeface="Wingdings" charset="2"/>
              <a:buChar char="v"/>
            </a:pPr>
            <a:r>
              <a:rPr lang="it-IT" sz="2800" b="1" dirty="0" smtClean="0">
                <a:latin typeface="Arial"/>
                <a:cs typeface="Arial"/>
              </a:rPr>
              <a:t>Esterni</a:t>
            </a:r>
            <a:r>
              <a:rPr lang="it-IT" sz="2800" dirty="0" smtClean="0">
                <a:latin typeface="Arial"/>
                <a:cs typeface="Arial"/>
              </a:rPr>
              <a:t> (Invalsi, Indagini internazionali)</a:t>
            </a:r>
          </a:p>
          <a:p>
            <a:pPr marL="0" indent="0">
              <a:buNone/>
            </a:pPr>
            <a:r>
              <a:rPr lang="it-IT" sz="2800" dirty="0" smtClean="0">
                <a:latin typeface="Arial"/>
                <a:cs typeface="Arial"/>
              </a:rPr>
              <a:t>L’insieme di questi strumenti ci permette di misurare/valutare gli esiti formativi (intermedi e finali) del percorso didattico e di certificare le competenze in uscita.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20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91CF-345C-4231-AB78-8ABC64F67931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110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55362" cy="1224136"/>
          </a:xfrm>
        </p:spPr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Valutazione: quale?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1"/>
          </p:nvPr>
        </p:nvSpPr>
        <p:spPr>
          <a:xfrm>
            <a:off x="611561" y="1412776"/>
            <a:ext cx="3528392" cy="4662587"/>
          </a:xfrm>
          <a:ln w="76200">
            <a:solidFill>
              <a:srgbClr val="FF0000"/>
            </a:solidFill>
          </a:ln>
        </p:spPr>
        <p:txBody>
          <a:bodyPr>
            <a:normAutofit fontScale="25000" lnSpcReduction="20000"/>
          </a:bodyPr>
          <a:lstStyle/>
          <a:p>
            <a:pPr>
              <a:buFont typeface="Wingdings" charset="2"/>
              <a:buChar char="§"/>
            </a:pPr>
            <a:r>
              <a:rPr lang="it-IT" b="1" dirty="0" smtClean="0"/>
              <a:t>	</a:t>
            </a:r>
            <a:r>
              <a:rPr lang="it-IT" sz="9600" b="1" dirty="0" smtClean="0">
                <a:latin typeface="Arial"/>
                <a:cs typeface="Arial"/>
              </a:rPr>
              <a:t>Qualitativa</a:t>
            </a:r>
          </a:p>
          <a:p>
            <a:pPr marL="0" indent="0">
              <a:buNone/>
            </a:pPr>
            <a:r>
              <a:rPr lang="it-IT" sz="9600" dirty="0" smtClean="0">
                <a:latin typeface="Arial"/>
                <a:cs typeface="Arial"/>
              </a:rPr>
              <a:t>Permette di osservare il processo di apprendimento e di valutare la «performance»:</a:t>
            </a:r>
          </a:p>
          <a:p>
            <a:pPr>
              <a:buFont typeface="Wingdings" charset="2"/>
              <a:buChar char="v"/>
            </a:pPr>
            <a:r>
              <a:rPr lang="it-IT" sz="9600" dirty="0" smtClean="0">
                <a:latin typeface="Arial"/>
                <a:cs typeface="Arial"/>
              </a:rPr>
              <a:t>Griglie di osservazione sistematica</a:t>
            </a:r>
          </a:p>
          <a:p>
            <a:pPr>
              <a:buFont typeface="Wingdings" charset="2"/>
              <a:buChar char="v"/>
            </a:pPr>
            <a:r>
              <a:rPr lang="it-IT" sz="9600" dirty="0" smtClean="0">
                <a:latin typeface="Arial"/>
                <a:cs typeface="Arial"/>
              </a:rPr>
              <a:t>Compiti autentici</a:t>
            </a:r>
          </a:p>
          <a:p>
            <a:pPr>
              <a:buFont typeface="Wingdings" charset="2"/>
              <a:buChar char="v"/>
            </a:pPr>
            <a:r>
              <a:rPr lang="it-IT" sz="9600" dirty="0" smtClean="0">
                <a:latin typeface="Arial"/>
                <a:cs typeface="Arial"/>
              </a:rPr>
              <a:t>Rubriche di valutazione</a:t>
            </a:r>
          </a:p>
          <a:p>
            <a:pPr>
              <a:buFont typeface="Wingdings" charset="2"/>
              <a:buChar char="v"/>
            </a:pPr>
            <a:r>
              <a:rPr lang="it-IT" sz="9600" dirty="0" smtClean="0">
                <a:latin typeface="Arial"/>
                <a:cs typeface="Arial"/>
              </a:rPr>
              <a:t>Portfolio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5004048" y="1412777"/>
            <a:ext cx="3354327" cy="4608512"/>
          </a:xfrm>
          <a:ln w="762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b="1" dirty="0" smtClean="0">
                <a:latin typeface="Arial"/>
                <a:cs typeface="Arial"/>
              </a:rPr>
              <a:t>	Quantitativa</a:t>
            </a:r>
          </a:p>
          <a:p>
            <a:pPr marL="0" indent="0">
              <a:buNone/>
            </a:pPr>
            <a:r>
              <a:rPr lang="it-IT" sz="2400" dirty="0" smtClean="0">
                <a:latin typeface="Arial"/>
                <a:cs typeface="Arial"/>
              </a:rPr>
              <a:t>Verifica </a:t>
            </a:r>
            <a:r>
              <a:rPr lang="it-IT" sz="2400" dirty="0">
                <a:latin typeface="Arial"/>
                <a:cs typeface="Arial"/>
              </a:rPr>
              <a:t>principalmente il livello di acquisizione di abilità e </a:t>
            </a:r>
            <a:r>
              <a:rPr lang="it-IT" sz="2400" dirty="0" smtClean="0">
                <a:latin typeface="Arial"/>
                <a:cs typeface="Arial"/>
              </a:rPr>
              <a:t>contenuti:</a:t>
            </a:r>
            <a:endParaRPr lang="it-IT" sz="2400" dirty="0">
              <a:latin typeface="Arial"/>
              <a:cs typeface="Arial"/>
            </a:endParaRPr>
          </a:p>
          <a:p>
            <a:pPr>
              <a:buFont typeface="Wingdings" charset="2"/>
              <a:buChar char="v"/>
            </a:pPr>
            <a:r>
              <a:rPr lang="it-IT" sz="2400" dirty="0" smtClean="0">
                <a:latin typeface="Arial"/>
                <a:cs typeface="Arial"/>
              </a:rPr>
              <a:t>Test (INVALSI</a:t>
            </a:r>
          </a:p>
          <a:p>
            <a:pPr>
              <a:buFont typeface="Wingdings" charset="2"/>
              <a:buChar char="v"/>
            </a:pPr>
            <a:r>
              <a:rPr lang="it-IT" sz="2400" dirty="0" smtClean="0">
                <a:latin typeface="Arial"/>
                <a:cs typeface="Arial"/>
              </a:rPr>
              <a:t>PIRLS (IV primaria)</a:t>
            </a:r>
          </a:p>
          <a:p>
            <a:pPr>
              <a:buFont typeface="Wingdings" charset="2"/>
              <a:buChar char="v"/>
            </a:pPr>
            <a:r>
              <a:rPr lang="it-IT" sz="2400" dirty="0" smtClean="0">
                <a:latin typeface="Arial"/>
                <a:cs typeface="Arial"/>
              </a:rPr>
              <a:t>Compiti in classe (temi)</a:t>
            </a:r>
          </a:p>
          <a:p>
            <a:pPr>
              <a:buFont typeface="Wingdings" charset="2"/>
              <a:buChar char="v"/>
            </a:pPr>
            <a:r>
              <a:rPr lang="it-IT" sz="2400" dirty="0" smtClean="0">
                <a:latin typeface="Arial"/>
                <a:cs typeface="Arial"/>
              </a:rPr>
              <a:t>Interrogazioni</a:t>
            </a:r>
            <a:endParaRPr lang="it-IT" sz="2400" dirty="0">
              <a:latin typeface="Arial"/>
              <a:cs typeface="Arial"/>
            </a:endParaRPr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21</a:t>
            </a:fld>
            <a:endParaRPr lang="it-IT"/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6AEE9-92B5-4DBB-8A8F-8CE36C66068B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800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Valutazione: chi la fa?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124944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it-IT" sz="2800" b="1" dirty="0" smtClean="0">
                <a:latin typeface="Arial"/>
                <a:cs typeface="Arial"/>
              </a:rPr>
              <a:t>Valutazione interna</a:t>
            </a:r>
          </a:p>
          <a:p>
            <a:pPr marL="0" indent="0">
              <a:buNone/>
            </a:pPr>
            <a:endParaRPr lang="it-IT" sz="2800" b="1" dirty="0" smtClean="0">
              <a:latin typeface="Arial"/>
              <a:cs typeface="Arial"/>
            </a:endParaRPr>
          </a:p>
          <a:p>
            <a:pPr>
              <a:buFont typeface="Wingdings" charset="2"/>
              <a:buChar char="v"/>
            </a:pPr>
            <a:r>
              <a:rPr lang="it-IT" sz="2400" dirty="0" smtClean="0">
                <a:latin typeface="Arial"/>
                <a:cs typeface="Arial"/>
              </a:rPr>
              <a:t>singole scuole (classe, gruppi trasversali, dipartimenti)</a:t>
            </a:r>
            <a:endParaRPr lang="it-IT" sz="2400" dirty="0">
              <a:latin typeface="Arial"/>
              <a:cs typeface="Arial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124943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it-IT" sz="2800" b="1" dirty="0" smtClean="0">
                <a:latin typeface="Arial"/>
                <a:cs typeface="Arial"/>
              </a:rPr>
              <a:t>Valutazione esterna</a:t>
            </a:r>
          </a:p>
          <a:p>
            <a:pPr marL="0" indent="0">
              <a:buNone/>
            </a:pPr>
            <a:endParaRPr lang="it-IT" sz="2800" b="1" dirty="0" smtClean="0">
              <a:latin typeface="Arial"/>
              <a:cs typeface="Arial"/>
            </a:endParaRPr>
          </a:p>
          <a:p>
            <a:pPr>
              <a:buFont typeface="Wingdings" charset="2"/>
              <a:buChar char="v"/>
            </a:pPr>
            <a:r>
              <a:rPr lang="it-IT" sz="2400" dirty="0" smtClean="0">
                <a:latin typeface="Arial"/>
                <a:cs typeface="Arial"/>
              </a:rPr>
              <a:t> Invalsi con prove comuni a livello nazionale</a:t>
            </a:r>
          </a:p>
          <a:p>
            <a:pPr>
              <a:buFont typeface="Wingdings" charset="2"/>
              <a:buChar char="v"/>
            </a:pPr>
            <a:r>
              <a:rPr lang="it-IT" sz="2400" dirty="0" smtClean="0">
                <a:latin typeface="Arial"/>
                <a:cs typeface="Arial"/>
              </a:rPr>
              <a:t>Indagini internazionali (PISA e PIRLS)</a:t>
            </a:r>
          </a:p>
          <a:p>
            <a:endParaRPr lang="it-IT" dirty="0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22</a:t>
            </a:fld>
            <a:endParaRPr lang="it-IT"/>
          </a:p>
        </p:txBody>
      </p:sp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C74D-F29E-45CE-A5E9-54C9CD78ADE3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860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Arial"/>
                <a:cs typeface="Arial"/>
              </a:rPr>
              <a:t>La proposta di lavoro</a:t>
            </a:r>
            <a:endParaRPr lang="it-IT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844824"/>
            <a:ext cx="8424936" cy="4392488"/>
          </a:xfrm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 smtClean="0">
                <a:latin typeface="Arial"/>
                <a:cs typeface="Arial"/>
              </a:rPr>
              <a:t>In presenza:</a:t>
            </a:r>
          </a:p>
          <a:p>
            <a:pPr>
              <a:buFont typeface="Wingdings" charset="2"/>
              <a:buChar char="v"/>
            </a:pPr>
            <a:r>
              <a:rPr lang="it-IT" sz="2800" dirty="0">
                <a:latin typeface="Arial"/>
                <a:cs typeface="Arial"/>
              </a:rPr>
              <a:t>A</a:t>
            </a:r>
            <a:r>
              <a:rPr lang="it-IT" sz="2800" dirty="0" smtClean="0">
                <a:latin typeface="Arial"/>
                <a:cs typeface="Arial"/>
              </a:rPr>
              <a:t>nalisi delle Indicazioni INVALSI  di italiano</a:t>
            </a:r>
          </a:p>
          <a:p>
            <a:pPr>
              <a:buFont typeface="Wingdings" charset="2"/>
              <a:buChar char="v"/>
            </a:pPr>
            <a:r>
              <a:rPr lang="it-IT" sz="2800" dirty="0" smtClean="0">
                <a:latin typeface="Arial"/>
                <a:cs typeface="Arial"/>
              </a:rPr>
              <a:t>Analisi dettagliata della prova di italiano</a:t>
            </a:r>
          </a:p>
          <a:p>
            <a:pPr>
              <a:buFont typeface="Wingdings" charset="2"/>
              <a:buChar char="v"/>
            </a:pPr>
            <a:r>
              <a:rPr lang="it-IT" sz="2800" dirty="0" smtClean="0">
                <a:latin typeface="Arial"/>
                <a:cs typeface="Arial"/>
              </a:rPr>
              <a:t>Lettura dei risultati (Italia)</a:t>
            </a:r>
          </a:p>
          <a:p>
            <a:pPr>
              <a:buFont typeface="Wingdings" charset="2"/>
              <a:buChar char="v"/>
            </a:pPr>
            <a:r>
              <a:rPr lang="it-IT" sz="2800" dirty="0" smtClean="0">
                <a:latin typeface="Arial"/>
                <a:cs typeface="Arial"/>
              </a:rPr>
              <a:t>Analisi degli errori/ difficoltà</a:t>
            </a:r>
          </a:p>
          <a:p>
            <a:pPr>
              <a:buFont typeface="Wingdings" charset="2"/>
              <a:buChar char="v"/>
            </a:pPr>
            <a:r>
              <a:rPr lang="it-IT" sz="2800" dirty="0" smtClean="0">
                <a:latin typeface="Arial"/>
                <a:cs typeface="Arial"/>
              </a:rPr>
              <a:t>Proposte operative per la didattica della lettura</a:t>
            </a:r>
          </a:p>
          <a:p>
            <a:pPr marL="0" indent="0">
              <a:buNone/>
            </a:pPr>
            <a:endParaRPr lang="it-IT" sz="2800" dirty="0" smtClean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23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7B58E-F591-4EA0-89D4-A7F66F51C008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084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755576" y="1196752"/>
            <a:ext cx="8064896" cy="496506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 lIns="0" tIns="72000" rIns="0" bIns="44450">
            <a:spAutoFit/>
          </a:bodyPr>
          <a:lstStyle/>
          <a:p>
            <a:pPr marL="365125" indent="-365125" algn="l">
              <a:spcBef>
                <a:spcPct val="50000"/>
              </a:spcBef>
              <a:tabLst>
                <a:tab pos="7712075" algn="r"/>
              </a:tabLst>
              <a:defRPr/>
            </a:pPr>
            <a:r>
              <a:rPr lang="it-IT" sz="2400" b="1" dirty="0">
                <a:solidFill>
                  <a:srgbClr val="0066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Indagini internazionali:</a:t>
            </a:r>
            <a:r>
              <a:rPr lang="it-IT" sz="2000" b="1" dirty="0">
                <a:solidFill>
                  <a:srgbClr val="0066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 </a:t>
            </a:r>
            <a:r>
              <a:rPr lang="it-IT" sz="2400" b="1" i="1" u="sng" dirty="0">
                <a:solidFill>
                  <a:srgbClr val="0066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di sistema</a:t>
            </a:r>
          </a:p>
          <a:p>
            <a:pPr marL="365125" indent="-365125" algn="l">
              <a:spcBef>
                <a:spcPct val="50000"/>
              </a:spcBef>
              <a:buClr>
                <a:srgbClr val="FF9933"/>
              </a:buClr>
              <a:buFont typeface="Wingdings" charset="0"/>
              <a:buChar char="v"/>
              <a:tabLst>
                <a:tab pos="7712075" algn="r"/>
              </a:tabLst>
              <a:defRPr/>
            </a:pPr>
            <a:r>
              <a:rPr lang="it-IT" dirty="0">
                <a:solidFill>
                  <a:srgbClr val="000000"/>
                </a:solidFill>
                <a:latin typeface="Arial"/>
                <a:cs typeface="Arial"/>
              </a:rPr>
              <a:t>offrono dati sulle prestazioni degli studenti comparabili a livello internazionale</a:t>
            </a:r>
          </a:p>
          <a:p>
            <a:pPr marL="365125" indent="-365125" algn="l">
              <a:spcBef>
                <a:spcPct val="50000"/>
              </a:spcBef>
              <a:buClr>
                <a:srgbClr val="FF9933"/>
              </a:buClr>
              <a:buFont typeface="Wingdings" charset="0"/>
              <a:buChar char="v"/>
              <a:tabLst>
                <a:tab pos="7712075" algn="r"/>
              </a:tabLst>
              <a:defRPr/>
            </a:pPr>
            <a:r>
              <a:rPr lang="it-IT" dirty="0">
                <a:solidFill>
                  <a:srgbClr val="000000"/>
                </a:solidFill>
                <a:latin typeface="Arial"/>
                <a:cs typeface="Arial"/>
              </a:rPr>
              <a:t>permettono di individuare punti di forza e di debolezza del proprio sistema scolastico</a:t>
            </a:r>
          </a:p>
          <a:p>
            <a:pPr marL="365125" indent="-365125" algn="l">
              <a:spcBef>
                <a:spcPct val="50000"/>
              </a:spcBef>
              <a:buClr>
                <a:srgbClr val="FF9933"/>
              </a:buClr>
              <a:buFont typeface="Wingdings" charset="0"/>
              <a:buChar char="v"/>
              <a:tabLst>
                <a:tab pos="7712075" algn="r"/>
              </a:tabLst>
              <a:defRPr/>
            </a:pPr>
            <a:r>
              <a:rPr lang="it-IT" dirty="0">
                <a:solidFill>
                  <a:srgbClr val="000000"/>
                </a:solidFill>
                <a:latin typeface="Arial"/>
                <a:cs typeface="Arial"/>
              </a:rPr>
              <a:t>ricercano fattori antecedenti e correlati del profitto scolastico (e in che misura operano nello stesso modo in diversi contesti) …</a:t>
            </a:r>
          </a:p>
          <a:p>
            <a:pPr marL="365125" indent="-365125" algn="l">
              <a:spcBef>
                <a:spcPct val="50000"/>
              </a:spcBef>
              <a:buFont typeface="Arial" charset="0"/>
              <a:buChar char="•"/>
              <a:tabLst>
                <a:tab pos="7712075" algn="r"/>
              </a:tabLst>
              <a:defRPr/>
            </a:pPr>
            <a:endParaRPr lang="it-IT" b="1" dirty="0">
              <a:solidFill>
                <a:srgbClr val="006699"/>
              </a:solidFill>
              <a:latin typeface="Arial"/>
              <a:cs typeface="Arial"/>
            </a:endParaRPr>
          </a:p>
          <a:p>
            <a:pPr marL="365125" indent="-365125" algn="l">
              <a:spcBef>
                <a:spcPct val="50000"/>
              </a:spcBef>
              <a:tabLst>
                <a:tab pos="7712075" algn="r"/>
              </a:tabLst>
              <a:defRPr/>
            </a:pPr>
            <a:r>
              <a:rPr lang="it-IT" sz="2400" b="1" dirty="0">
                <a:solidFill>
                  <a:srgbClr val="0066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Indagini nazionali: </a:t>
            </a:r>
            <a:r>
              <a:rPr lang="it-IT" sz="2400" b="1" i="1" u="sng" dirty="0">
                <a:solidFill>
                  <a:srgbClr val="0066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dal sistema alle singole scuole</a:t>
            </a:r>
          </a:p>
          <a:p>
            <a:pPr marL="365125" indent="-365125" algn="l">
              <a:spcBef>
                <a:spcPct val="50000"/>
              </a:spcBef>
              <a:buClr>
                <a:srgbClr val="FF9900"/>
              </a:buClr>
              <a:buFont typeface="Wingdings" charset="0"/>
              <a:buChar char="v"/>
              <a:tabLst>
                <a:tab pos="7712075" algn="r"/>
              </a:tabLst>
              <a:defRPr/>
            </a:pPr>
            <a:r>
              <a:rPr lang="it-IT" dirty="0">
                <a:solidFill>
                  <a:srgbClr val="000000"/>
                </a:solidFill>
                <a:latin typeface="Arial"/>
                <a:cs typeface="Arial"/>
              </a:rPr>
              <a:t>accertano i livelli di apprendimento degli studenti italiani in italiano e in matematica</a:t>
            </a:r>
          </a:p>
          <a:p>
            <a:pPr marL="365125" indent="-365125" algn="l">
              <a:spcBef>
                <a:spcPct val="50000"/>
              </a:spcBef>
              <a:buClr>
                <a:srgbClr val="FF9900"/>
              </a:buClr>
              <a:buFont typeface="Wingdings" charset="0"/>
              <a:buChar char="v"/>
              <a:tabLst>
                <a:tab pos="7712075" algn="r"/>
              </a:tabLst>
              <a:defRPr/>
            </a:pPr>
            <a:r>
              <a:rPr lang="it-IT" dirty="0">
                <a:solidFill>
                  <a:srgbClr val="000000"/>
                </a:solidFill>
                <a:latin typeface="Arial"/>
                <a:cs typeface="Arial"/>
              </a:rPr>
              <a:t>offrono dati comparabili a livello nazionale, regionale e a livello di singola scuola e classe</a:t>
            </a:r>
            <a:r>
              <a:rPr lang="it-IT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539750" y="333375"/>
            <a:ext cx="8459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it-IT" sz="2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Indagini internazionali e nazionali: </a:t>
            </a:r>
            <a:r>
              <a:rPr lang="it-IT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diversi obiettivi</a:t>
            </a:r>
          </a:p>
        </p:txBody>
      </p:sp>
      <p:grpSp>
        <p:nvGrpSpPr>
          <p:cNvPr id="29700" name="Group 5"/>
          <p:cNvGrpSpPr>
            <a:grpSpLocks/>
          </p:cNvGrpSpPr>
          <p:nvPr/>
        </p:nvGrpSpPr>
        <p:grpSpPr bwMode="auto">
          <a:xfrm>
            <a:off x="250825" y="377825"/>
            <a:ext cx="8229600" cy="6096000"/>
            <a:chOff x="158" y="238"/>
            <a:chExt cx="5184" cy="3840"/>
          </a:xfrm>
        </p:grpSpPr>
        <p:sp>
          <p:nvSpPr>
            <p:cNvPr id="29701" name="Rectangle 2"/>
            <p:cNvSpPr>
              <a:spLocks noChangeArrowheads="1"/>
            </p:cNvSpPr>
            <p:nvPr/>
          </p:nvSpPr>
          <p:spPr bwMode="auto">
            <a:xfrm>
              <a:off x="158" y="572"/>
              <a:ext cx="5184" cy="23"/>
            </a:xfrm>
            <a:prstGeom prst="rect">
              <a:avLst/>
            </a:prstGeom>
            <a:solidFill>
              <a:srgbClr val="006699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it-IT">
                <a:solidFill>
                  <a:srgbClr val="006699"/>
                </a:solidFill>
                <a:cs typeface="Arial" charset="0"/>
              </a:endParaRPr>
            </a:p>
          </p:txBody>
        </p:sp>
        <p:sp>
          <p:nvSpPr>
            <p:cNvPr id="29702" name="Rectangle 3"/>
            <p:cNvSpPr>
              <a:spLocks noChangeArrowheads="1"/>
            </p:cNvSpPr>
            <p:nvPr/>
          </p:nvSpPr>
          <p:spPr bwMode="auto">
            <a:xfrm rot="5400000">
              <a:off x="-1550" y="2146"/>
              <a:ext cx="3840" cy="23"/>
            </a:xfrm>
            <a:prstGeom prst="rect">
              <a:avLst/>
            </a:prstGeom>
            <a:solidFill>
              <a:srgbClr val="006699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l"/>
              <a:endParaRPr lang="it-IT">
                <a:solidFill>
                  <a:srgbClr val="006699"/>
                </a:solidFill>
                <a:cs typeface="Arial" charset="0"/>
              </a:endParaRPr>
            </a:p>
          </p:txBody>
        </p:sp>
      </p:grp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24</a:t>
            </a:fld>
            <a:endParaRPr lang="it-IT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90B3-2B80-48BB-9DB5-0862A00C1435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05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05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0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5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05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Le indagini internazionali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>
              <a:buFont typeface="Wingdings" charset="2"/>
              <a:buChar char="v"/>
            </a:pPr>
            <a:r>
              <a:rPr lang="it-IT" sz="3200" dirty="0" smtClean="0">
                <a:latin typeface="Arial"/>
                <a:cs typeface="Arial"/>
              </a:rPr>
              <a:t> Un campione rappresentativo di studenti italiani partecipa a due studi internazionali. Questi forniscono uno standard di riferimento per i nostri studenti in italiano, matematica, scienze con gli studenti di altre 84 paesi.</a:t>
            </a:r>
          </a:p>
          <a:p>
            <a:pPr>
              <a:buFont typeface="Wingdings" charset="2"/>
              <a:buChar char="v"/>
            </a:pPr>
            <a:r>
              <a:rPr lang="it-IT" sz="3200" dirty="0" smtClean="0">
                <a:latin typeface="Arial"/>
                <a:cs typeface="Arial"/>
              </a:rPr>
              <a:t> Le prove per l’Italia sono gestite dall’Invalsi </a:t>
            </a:r>
          </a:p>
          <a:p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Carla Galdino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25</a:t>
            </a:fld>
            <a:endParaRPr lang="it-IT" dirty="0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122CA-F0B0-4B1A-8D79-DF3CB4AF7A11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032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7772400" cy="1295400"/>
          </a:xfrm>
        </p:spPr>
        <p:txBody>
          <a:bodyPr/>
          <a:lstStyle/>
          <a:p>
            <a:r>
              <a:rPr lang="it-IT" sz="4000" i="1" dirty="0">
                <a:solidFill>
                  <a:srgbClr val="FF6600"/>
                </a:solidFill>
                <a:latin typeface="Arial"/>
                <a:cs typeface="Arial"/>
              </a:rPr>
              <a:t>Cosa è PISA?</a:t>
            </a:r>
          </a:p>
        </p:txBody>
      </p:sp>
      <p:sp>
        <p:nvSpPr>
          <p:cNvPr id="35430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40768"/>
            <a:ext cx="8352928" cy="4974306"/>
          </a:xfrm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charset="2"/>
              <a:buChar char="v"/>
            </a:pPr>
            <a:r>
              <a:rPr lang="en-GB" sz="2600" dirty="0" smtClean="0">
                <a:latin typeface="Arial"/>
                <a:cs typeface="Arial"/>
              </a:rPr>
              <a:t>PISA (</a:t>
            </a:r>
            <a:r>
              <a:rPr lang="it-IT" sz="2600" i="1" dirty="0" err="1" smtClean="0">
                <a:latin typeface="Arial"/>
                <a:cs typeface="Arial"/>
              </a:rPr>
              <a:t>Programme</a:t>
            </a:r>
            <a:r>
              <a:rPr lang="it-IT" sz="2600" i="1" dirty="0" smtClean="0">
                <a:latin typeface="Arial"/>
                <a:cs typeface="Arial"/>
              </a:rPr>
              <a:t> for  International </a:t>
            </a:r>
            <a:r>
              <a:rPr lang="it-IT" sz="2600" i="1" dirty="0" err="1" smtClean="0">
                <a:latin typeface="Arial"/>
                <a:cs typeface="Arial"/>
              </a:rPr>
              <a:t>Student</a:t>
            </a:r>
            <a:r>
              <a:rPr lang="it-IT" sz="2600" i="1" dirty="0" smtClean="0">
                <a:latin typeface="Arial"/>
                <a:cs typeface="Arial"/>
              </a:rPr>
              <a:t> </a:t>
            </a:r>
            <a:r>
              <a:rPr lang="it-IT" sz="2600" i="1" dirty="0" err="1" smtClean="0">
                <a:latin typeface="Arial"/>
                <a:cs typeface="Arial"/>
              </a:rPr>
              <a:t>Assessment</a:t>
            </a:r>
            <a:r>
              <a:rPr lang="it-IT" sz="2600" i="1" dirty="0" smtClean="0">
                <a:latin typeface="Arial"/>
                <a:cs typeface="Arial"/>
              </a:rPr>
              <a:t>) – </a:t>
            </a:r>
            <a:r>
              <a:rPr lang="en-GB" sz="2600" dirty="0" smtClean="0">
                <a:latin typeface="Arial"/>
                <a:cs typeface="Arial"/>
              </a:rPr>
              <a:t>OCSE (</a:t>
            </a:r>
            <a:r>
              <a:rPr lang="en-GB" sz="2600" dirty="0" err="1" smtClean="0">
                <a:latin typeface="Arial"/>
                <a:cs typeface="Arial"/>
              </a:rPr>
              <a:t>Organizzazione</a:t>
            </a:r>
            <a:r>
              <a:rPr lang="en-GB" sz="2600" dirty="0" smtClean="0">
                <a:latin typeface="Arial"/>
                <a:cs typeface="Arial"/>
              </a:rPr>
              <a:t> per la </a:t>
            </a:r>
            <a:r>
              <a:rPr lang="en-GB" sz="2600" dirty="0" err="1" smtClean="0">
                <a:latin typeface="Arial"/>
                <a:cs typeface="Arial"/>
              </a:rPr>
              <a:t>Cooperazione</a:t>
            </a:r>
            <a:r>
              <a:rPr lang="en-GB" sz="2600" dirty="0" smtClean="0">
                <a:latin typeface="Arial"/>
                <a:cs typeface="Arial"/>
              </a:rPr>
              <a:t> e lo </a:t>
            </a:r>
            <a:r>
              <a:rPr lang="en-GB" sz="2600" dirty="0" err="1" smtClean="0">
                <a:latin typeface="Arial"/>
                <a:cs typeface="Arial"/>
              </a:rPr>
              <a:t>Sviluppo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Economico</a:t>
            </a:r>
            <a:r>
              <a:rPr lang="en-GB" sz="2600" dirty="0" smtClean="0">
                <a:latin typeface="Arial"/>
                <a:cs typeface="Arial"/>
              </a:rPr>
              <a:t>)</a:t>
            </a:r>
            <a:endParaRPr lang="en-GB" sz="2600" i="1" dirty="0" smtClean="0">
              <a:latin typeface="Arial"/>
              <a:cs typeface="Arial"/>
            </a:endParaRPr>
          </a:p>
          <a:p>
            <a:pPr>
              <a:lnSpc>
                <a:spcPct val="90000"/>
              </a:lnSpc>
              <a:buFont typeface="Wingdings" charset="2"/>
              <a:buChar char="v"/>
            </a:pPr>
            <a:r>
              <a:rPr lang="en-GB" sz="2600" dirty="0" err="1" smtClean="0">
                <a:latin typeface="Arial"/>
                <a:cs typeface="Arial"/>
              </a:rPr>
              <a:t>Indagine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internazionale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promossa</a:t>
            </a:r>
            <a:r>
              <a:rPr lang="en-GB" sz="2600" dirty="0" smtClean="0">
                <a:latin typeface="Arial"/>
                <a:cs typeface="Arial"/>
              </a:rPr>
              <a:t> per </a:t>
            </a:r>
            <a:r>
              <a:rPr lang="en-GB" sz="2600" dirty="0" err="1" smtClean="0">
                <a:latin typeface="Arial"/>
                <a:cs typeface="Arial"/>
              </a:rPr>
              <a:t>rilevare</a:t>
            </a:r>
            <a:r>
              <a:rPr lang="en-GB" sz="2600" dirty="0" smtClean="0">
                <a:latin typeface="Arial"/>
                <a:cs typeface="Arial"/>
              </a:rPr>
              <a:t> le </a:t>
            </a:r>
            <a:r>
              <a:rPr lang="it-IT" sz="2600" dirty="0" smtClean="0">
                <a:latin typeface="Arial"/>
                <a:cs typeface="Arial"/>
              </a:rPr>
              <a:t>competenze </a:t>
            </a:r>
            <a:r>
              <a:rPr lang="en-GB" sz="2600" dirty="0" err="1" smtClean="0">
                <a:latin typeface="Arial"/>
                <a:cs typeface="Arial"/>
              </a:rPr>
              <a:t>dei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quindicenni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scolarizzati</a:t>
            </a:r>
            <a:r>
              <a:rPr lang="en-GB" sz="2600" dirty="0" smtClean="0">
                <a:latin typeface="Arial"/>
                <a:cs typeface="Arial"/>
              </a:rPr>
              <a:t>.                     </a:t>
            </a:r>
          </a:p>
          <a:p>
            <a:pPr>
              <a:lnSpc>
                <a:spcPct val="90000"/>
              </a:lnSpc>
              <a:buFont typeface="Wingdings" charset="2"/>
              <a:buChar char="v"/>
            </a:pPr>
            <a:r>
              <a:rPr lang="en-GB" sz="2600" dirty="0" smtClean="0">
                <a:latin typeface="Arial"/>
                <a:cs typeface="Arial"/>
              </a:rPr>
              <a:t>Si </a:t>
            </a:r>
            <a:r>
              <a:rPr lang="en-GB" sz="2600" dirty="0" err="1" smtClean="0">
                <a:latin typeface="Arial"/>
                <a:cs typeface="Arial"/>
              </a:rPr>
              <a:t>svolge</a:t>
            </a:r>
            <a:r>
              <a:rPr lang="en-GB" sz="2600" dirty="0" smtClean="0">
                <a:latin typeface="Arial"/>
                <a:cs typeface="Arial"/>
              </a:rPr>
              <a:t> con </a:t>
            </a:r>
            <a:r>
              <a:rPr lang="en-GB" sz="2600" dirty="0" err="1" smtClean="0">
                <a:latin typeface="Arial"/>
                <a:cs typeface="Arial"/>
              </a:rPr>
              <a:t>periodicità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triennale</a:t>
            </a:r>
            <a:r>
              <a:rPr lang="en-GB" sz="2600" dirty="0" smtClean="0">
                <a:latin typeface="Arial"/>
                <a:cs typeface="Arial"/>
              </a:rPr>
              <a:t> (prima </a:t>
            </a:r>
            <a:r>
              <a:rPr lang="en-GB" sz="2600" dirty="0" err="1" smtClean="0">
                <a:latin typeface="Arial"/>
                <a:cs typeface="Arial"/>
              </a:rPr>
              <a:t>indagine</a:t>
            </a:r>
            <a:r>
              <a:rPr lang="en-GB" sz="2600" dirty="0" smtClean="0">
                <a:latin typeface="Arial"/>
                <a:cs typeface="Arial"/>
              </a:rPr>
              <a:t> 2000). </a:t>
            </a:r>
          </a:p>
          <a:p>
            <a:pPr>
              <a:lnSpc>
                <a:spcPct val="90000"/>
              </a:lnSpc>
              <a:buFont typeface="Wingdings" charset="2"/>
              <a:buChar char="v"/>
            </a:pPr>
            <a:r>
              <a:rPr lang="en-GB" sz="2600" dirty="0" smtClean="0">
                <a:latin typeface="Arial"/>
                <a:cs typeface="Arial"/>
              </a:rPr>
              <a:t>PISA ha </a:t>
            </a:r>
            <a:r>
              <a:rPr lang="en-GB" sz="2600" dirty="0" err="1" smtClean="0">
                <a:latin typeface="Arial"/>
                <a:cs typeface="Arial"/>
              </a:rPr>
              <a:t>l’obiettivo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generale</a:t>
            </a:r>
            <a:r>
              <a:rPr lang="en-GB" sz="2600" dirty="0" smtClean="0">
                <a:latin typeface="Arial"/>
                <a:cs typeface="Arial"/>
              </a:rPr>
              <a:t> di </a:t>
            </a:r>
            <a:r>
              <a:rPr lang="en-GB" sz="2600" dirty="0" err="1" smtClean="0">
                <a:latin typeface="Arial"/>
                <a:cs typeface="Arial"/>
              </a:rPr>
              <a:t>verificare</a:t>
            </a:r>
            <a:r>
              <a:rPr lang="en-GB" sz="2600" dirty="0" smtClean="0">
                <a:latin typeface="Arial"/>
                <a:cs typeface="Arial"/>
              </a:rPr>
              <a:t> se, e in </a:t>
            </a:r>
            <a:r>
              <a:rPr lang="en-GB" sz="2600" dirty="0" err="1" smtClean="0">
                <a:latin typeface="Arial"/>
                <a:cs typeface="Arial"/>
              </a:rPr>
              <a:t>che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misura</a:t>
            </a:r>
            <a:r>
              <a:rPr lang="en-GB" sz="2600" dirty="0" smtClean="0">
                <a:latin typeface="Arial"/>
                <a:cs typeface="Arial"/>
              </a:rPr>
              <a:t>, </a:t>
            </a:r>
            <a:r>
              <a:rPr lang="en-GB" sz="2600" dirty="0" err="1" smtClean="0">
                <a:latin typeface="Arial"/>
                <a:cs typeface="Arial"/>
              </a:rPr>
              <a:t>i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giovani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che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escono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dalla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scuola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dell’obbligo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abbiano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acquisito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alcune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competenze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giudicate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essenziali</a:t>
            </a:r>
            <a:r>
              <a:rPr lang="en-GB" sz="2600" dirty="0" smtClean="0">
                <a:latin typeface="Arial"/>
                <a:cs typeface="Arial"/>
              </a:rPr>
              <a:t> per </a:t>
            </a:r>
            <a:r>
              <a:rPr lang="en-GB" sz="2600" dirty="0" err="1" smtClean="0">
                <a:latin typeface="Arial"/>
                <a:cs typeface="Arial"/>
              </a:rPr>
              <a:t>svolgere</a:t>
            </a:r>
            <a:r>
              <a:rPr lang="en-GB" sz="2600" dirty="0" smtClean="0">
                <a:latin typeface="Arial"/>
                <a:cs typeface="Arial"/>
              </a:rPr>
              <a:t> un </a:t>
            </a:r>
            <a:r>
              <a:rPr lang="en-GB" sz="2600" dirty="0" err="1" smtClean="0">
                <a:latin typeface="Arial"/>
                <a:cs typeface="Arial"/>
              </a:rPr>
              <a:t>ruolo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consapevole</a:t>
            </a:r>
            <a:r>
              <a:rPr lang="en-GB" sz="2600" dirty="0" smtClean="0">
                <a:latin typeface="Arial"/>
                <a:cs typeface="Arial"/>
              </a:rPr>
              <a:t> e </a:t>
            </a:r>
            <a:r>
              <a:rPr lang="en-GB" sz="2600" dirty="0" err="1" smtClean="0">
                <a:latin typeface="Arial"/>
                <a:cs typeface="Arial"/>
              </a:rPr>
              <a:t>attivo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nella</a:t>
            </a:r>
            <a:r>
              <a:rPr lang="en-GB" sz="2600" dirty="0" smtClean="0">
                <a:latin typeface="Arial"/>
                <a:cs typeface="Arial"/>
              </a:rPr>
              <a:t> </a:t>
            </a:r>
            <a:r>
              <a:rPr lang="en-GB" sz="2600" dirty="0" err="1" smtClean="0">
                <a:latin typeface="Arial"/>
                <a:cs typeface="Arial"/>
              </a:rPr>
              <a:t>società</a:t>
            </a:r>
            <a:r>
              <a:rPr lang="en-GB" sz="2600" dirty="0" smtClean="0">
                <a:latin typeface="Arial"/>
                <a:cs typeface="Arial"/>
              </a:rPr>
              <a:t> e per </a:t>
            </a:r>
            <a:r>
              <a:rPr lang="en-GB" sz="2600" dirty="0" err="1" smtClean="0">
                <a:latin typeface="Arial"/>
                <a:cs typeface="Arial"/>
              </a:rPr>
              <a:t>continuare</a:t>
            </a:r>
            <a:r>
              <a:rPr lang="en-GB" sz="2600" dirty="0" smtClean="0">
                <a:latin typeface="Arial"/>
                <a:cs typeface="Arial"/>
              </a:rPr>
              <a:t> ad </a:t>
            </a:r>
            <a:r>
              <a:rPr lang="en-GB" sz="2600" dirty="0" err="1" smtClean="0">
                <a:latin typeface="Arial"/>
                <a:cs typeface="Arial"/>
              </a:rPr>
              <a:t>apprendere</a:t>
            </a:r>
            <a:r>
              <a:rPr lang="en-GB" sz="2600" dirty="0" smtClean="0">
                <a:latin typeface="Arial"/>
                <a:cs typeface="Arial"/>
              </a:rPr>
              <a:t> per </a:t>
            </a:r>
            <a:r>
              <a:rPr lang="en-GB" sz="2600" dirty="0" err="1" smtClean="0">
                <a:latin typeface="Arial"/>
                <a:cs typeface="Arial"/>
              </a:rPr>
              <a:t>tutta</a:t>
            </a:r>
            <a:r>
              <a:rPr lang="en-GB" sz="2600" dirty="0" smtClean="0">
                <a:latin typeface="Arial"/>
                <a:cs typeface="Arial"/>
              </a:rPr>
              <a:t> la vita.</a:t>
            </a:r>
            <a:endParaRPr lang="it-IT" sz="2600" dirty="0" smtClean="0">
              <a:latin typeface="Arial"/>
              <a:cs typeface="Arial"/>
            </a:endParaRPr>
          </a:p>
          <a:p>
            <a:pPr>
              <a:lnSpc>
                <a:spcPct val="90000"/>
              </a:lnSpc>
            </a:pPr>
            <a:endParaRPr lang="it-IT" sz="2600" dirty="0">
              <a:latin typeface="Comic Sans MS" charset="0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26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3FD5-5B4D-43E5-A1CE-7B3CE91691E6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  <p:bldLst>
      <p:bldP spid="354306" grpId="0" autoUpdateAnimBg="0"/>
      <p:bldP spid="354307" grpId="0" build="p" bldLvl="2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  <a:noFill/>
        </p:spPr>
        <p:txBody>
          <a:bodyPr>
            <a:noAutofit/>
          </a:bodyPr>
          <a:lstStyle/>
          <a:p>
            <a:r>
              <a:rPr lang="it-IT" altLang="ja-JP" sz="2800" b="1" i="1" dirty="0">
                <a:solidFill>
                  <a:srgbClr val="FF6600"/>
                </a:solidFill>
                <a:latin typeface="Arial"/>
                <a:cs typeface="Arial"/>
              </a:rPr>
              <a:t/>
            </a:r>
            <a:br>
              <a:rPr lang="it-IT" altLang="ja-JP" sz="2800" b="1" i="1" dirty="0">
                <a:solidFill>
                  <a:srgbClr val="FF6600"/>
                </a:solidFill>
                <a:latin typeface="Arial"/>
                <a:cs typeface="Arial"/>
              </a:rPr>
            </a:br>
            <a:r>
              <a:rPr lang="it-IT" altLang="ja-JP" sz="4000" dirty="0">
                <a:solidFill>
                  <a:srgbClr val="FF6600"/>
                </a:solidFill>
                <a:latin typeface="Arial"/>
                <a:cs typeface="Arial"/>
              </a:rPr>
              <a:t>Caratteristiche di PISA</a:t>
            </a:r>
            <a:endParaRPr lang="it-IT" sz="4000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359427" name="Rectangle 3"/>
          <p:cNvSpPr>
            <a:spLocks noChangeArrowheads="1"/>
          </p:cNvSpPr>
          <p:nvPr/>
        </p:nvSpPr>
        <p:spPr bwMode="auto">
          <a:xfrm>
            <a:off x="251520" y="1628799"/>
            <a:ext cx="8587680" cy="4608513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285750" indent="-285750">
              <a:spcBef>
                <a:spcPct val="4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GB" dirty="0">
                <a:solidFill>
                  <a:schemeClr val="accent2"/>
                </a:solidFill>
                <a:latin typeface="Comic Sans MS" charset="0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Tre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ambiti</a:t>
            </a:r>
            <a:r>
              <a:rPr lang="en-GB" sz="2400" dirty="0">
                <a:latin typeface="Arial"/>
                <a:cs typeface="Arial"/>
              </a:rPr>
              <a:t> di </a:t>
            </a:r>
            <a:r>
              <a:rPr lang="en-GB" sz="2400" i="1" dirty="0">
                <a:latin typeface="Arial"/>
                <a:cs typeface="Arial"/>
              </a:rPr>
              <a:t>literacy</a:t>
            </a:r>
            <a:r>
              <a:rPr lang="en-GB" sz="2400" dirty="0">
                <a:latin typeface="Arial"/>
                <a:cs typeface="Arial"/>
              </a:rPr>
              <a:t>: </a:t>
            </a:r>
            <a:r>
              <a:rPr lang="en-GB" sz="2400" dirty="0" err="1">
                <a:latin typeface="Arial"/>
                <a:cs typeface="Arial"/>
              </a:rPr>
              <a:t>lettura</a:t>
            </a:r>
            <a:r>
              <a:rPr lang="en-GB" sz="2400" dirty="0">
                <a:latin typeface="Arial"/>
                <a:cs typeface="Arial"/>
              </a:rPr>
              <a:t>, </a:t>
            </a:r>
            <a:r>
              <a:rPr lang="en-GB" sz="2400" dirty="0" err="1">
                <a:latin typeface="Arial"/>
                <a:cs typeface="Arial"/>
              </a:rPr>
              <a:t>matematica</a:t>
            </a:r>
            <a:r>
              <a:rPr lang="en-GB" sz="2400" dirty="0">
                <a:latin typeface="Arial"/>
                <a:cs typeface="Arial"/>
              </a:rPr>
              <a:t> e </a:t>
            </a:r>
            <a:r>
              <a:rPr lang="en-GB" sz="2400" dirty="0" err="1">
                <a:latin typeface="Arial"/>
                <a:cs typeface="Arial"/>
              </a:rPr>
              <a:t>scienze</a:t>
            </a:r>
            <a:r>
              <a:rPr lang="en-GB" sz="2400" dirty="0">
                <a:latin typeface="Arial"/>
                <a:cs typeface="Arial"/>
              </a:rPr>
              <a:t> + problem-solving </a:t>
            </a:r>
            <a:r>
              <a:rPr lang="it-IT" sz="2400" dirty="0">
                <a:latin typeface="Arial"/>
                <a:cs typeface="Arial"/>
              </a:rPr>
              <a:t>(solo nel 2003 e 2012)</a:t>
            </a:r>
            <a:endParaRPr lang="en-GB" sz="2400" dirty="0">
              <a:latin typeface="Arial"/>
              <a:cs typeface="Arial"/>
            </a:endParaRPr>
          </a:p>
          <a:p>
            <a:pPr marL="342900" indent="-342900">
              <a:spcBef>
                <a:spcPct val="4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Periodicità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triennale</a:t>
            </a:r>
            <a:r>
              <a:rPr lang="en-GB" sz="2400" dirty="0">
                <a:latin typeface="Arial"/>
                <a:cs typeface="Arial"/>
              </a:rPr>
              <a:t> con </a:t>
            </a:r>
            <a:r>
              <a:rPr lang="en-GB" sz="2400" dirty="0" err="1">
                <a:latin typeface="Arial"/>
                <a:cs typeface="Arial"/>
              </a:rPr>
              <a:t>un’area</a:t>
            </a:r>
            <a:r>
              <a:rPr lang="en-GB" sz="2400" dirty="0">
                <a:latin typeface="Arial"/>
                <a:cs typeface="Arial"/>
              </a:rPr>
              <a:t> di </a:t>
            </a:r>
            <a:r>
              <a:rPr lang="en-GB" sz="2400" dirty="0" err="1">
                <a:latin typeface="Arial"/>
                <a:cs typeface="Arial"/>
              </a:rPr>
              <a:t>contenuti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principale</a:t>
            </a:r>
            <a:r>
              <a:rPr lang="en-GB" sz="2400" dirty="0">
                <a:latin typeface="Arial"/>
                <a:cs typeface="Arial"/>
              </a:rPr>
              <a:t> in </a:t>
            </a:r>
            <a:r>
              <a:rPr lang="en-GB" sz="2400" dirty="0" err="1">
                <a:latin typeface="Arial"/>
                <a:cs typeface="Arial"/>
              </a:rPr>
              <a:t>ciascun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 smtClean="0">
                <a:latin typeface="Arial"/>
                <a:cs typeface="Arial"/>
              </a:rPr>
              <a:t>ciclo</a:t>
            </a:r>
            <a:endParaRPr lang="en-GB" sz="2400" dirty="0">
              <a:latin typeface="Arial"/>
              <a:cs typeface="Arial"/>
            </a:endParaRPr>
          </a:p>
          <a:p>
            <a:pPr marL="342900" indent="-342900">
              <a:spcBef>
                <a:spcPct val="4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GB" sz="2400" dirty="0" smtClean="0">
                <a:latin typeface="Arial"/>
                <a:cs typeface="Arial"/>
              </a:rPr>
              <a:t> </a:t>
            </a:r>
            <a:r>
              <a:rPr lang="en-GB" sz="2400" dirty="0">
                <a:latin typeface="Arial"/>
                <a:cs typeface="Arial"/>
              </a:rPr>
              <a:t>PISA 2000 </a:t>
            </a:r>
            <a:r>
              <a:rPr lang="en-GB" sz="2400" dirty="0" err="1">
                <a:latin typeface="Arial"/>
                <a:cs typeface="Arial"/>
              </a:rPr>
              <a:t>lettura</a:t>
            </a:r>
            <a:r>
              <a:rPr lang="en-GB" sz="2400" dirty="0">
                <a:latin typeface="Arial"/>
                <a:cs typeface="Arial"/>
              </a:rPr>
              <a:t>, PISA 2003 </a:t>
            </a:r>
            <a:r>
              <a:rPr lang="en-GB" sz="2400" dirty="0" err="1">
                <a:latin typeface="Arial"/>
                <a:cs typeface="Arial"/>
              </a:rPr>
              <a:t>matematica</a:t>
            </a:r>
            <a:r>
              <a:rPr lang="en-GB" sz="2400" dirty="0">
                <a:latin typeface="Arial"/>
                <a:cs typeface="Arial"/>
              </a:rPr>
              <a:t>, </a:t>
            </a:r>
            <a:r>
              <a:rPr lang="it-IT" sz="2400" dirty="0" err="1">
                <a:latin typeface="Arial"/>
                <a:cs typeface="Arial"/>
              </a:rPr>
              <a:t>P</a:t>
            </a:r>
            <a:r>
              <a:rPr lang="en-GB" sz="2400" dirty="0">
                <a:latin typeface="Arial"/>
                <a:cs typeface="Arial"/>
              </a:rPr>
              <a:t>ISA 2006 </a:t>
            </a:r>
            <a:r>
              <a:rPr lang="en-GB" sz="2400" dirty="0" err="1">
                <a:latin typeface="Arial"/>
                <a:cs typeface="Arial"/>
              </a:rPr>
              <a:t>scienze</a:t>
            </a:r>
            <a:r>
              <a:rPr lang="en-GB" sz="2400" dirty="0">
                <a:latin typeface="Arial"/>
                <a:cs typeface="Arial"/>
              </a:rPr>
              <a:t>; PISA 2009 </a:t>
            </a:r>
            <a:r>
              <a:rPr lang="en-GB" sz="2400" dirty="0" err="1">
                <a:latin typeface="Arial"/>
                <a:cs typeface="Arial"/>
              </a:rPr>
              <a:t>lettura</a:t>
            </a:r>
            <a:r>
              <a:rPr lang="en-GB" sz="2400" dirty="0">
                <a:latin typeface="Arial"/>
                <a:cs typeface="Arial"/>
              </a:rPr>
              <a:t>; PISA 2012 </a:t>
            </a:r>
            <a:r>
              <a:rPr lang="en-GB" sz="2400" dirty="0" err="1">
                <a:latin typeface="Arial"/>
                <a:cs typeface="Arial"/>
              </a:rPr>
              <a:t>matematica</a:t>
            </a:r>
            <a:r>
              <a:rPr lang="en-GB" sz="2400" dirty="0">
                <a:latin typeface="Arial"/>
                <a:cs typeface="Arial"/>
              </a:rPr>
              <a:t> </a:t>
            </a:r>
          </a:p>
          <a:p>
            <a:pPr marL="342900" indent="-342900">
              <a:spcBef>
                <a:spcPct val="4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Popolazione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bersaglio</a:t>
            </a:r>
            <a:r>
              <a:rPr lang="en-GB" sz="2400" dirty="0">
                <a:latin typeface="Arial"/>
                <a:cs typeface="Arial"/>
              </a:rPr>
              <a:t>: </a:t>
            </a:r>
            <a:r>
              <a:rPr lang="en-GB" sz="2400" dirty="0" err="1">
                <a:latin typeface="Arial"/>
                <a:cs typeface="Arial"/>
              </a:rPr>
              <a:t>i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quindicenni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scolarizzati</a:t>
            </a:r>
            <a:r>
              <a:rPr lang="en-GB" sz="2400" dirty="0">
                <a:latin typeface="Arial"/>
                <a:cs typeface="Arial"/>
              </a:rPr>
              <a:t>	</a:t>
            </a:r>
          </a:p>
          <a:p>
            <a:pPr marL="342900" indent="-342900">
              <a:spcBef>
                <a:spcPct val="4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GB" sz="2400" dirty="0" smtClean="0">
                <a:latin typeface="Arial"/>
                <a:cs typeface="Arial"/>
              </a:rPr>
              <a:t> PISA 2012: </a:t>
            </a:r>
            <a:r>
              <a:rPr lang="en-GB" sz="2400" dirty="0" err="1" smtClean="0">
                <a:latin typeface="Arial"/>
                <a:cs typeface="Arial"/>
              </a:rPr>
              <a:t>nati</a:t>
            </a:r>
            <a:r>
              <a:rPr lang="en-GB" sz="2400" dirty="0" smtClean="0">
                <a:latin typeface="Arial"/>
                <a:cs typeface="Arial"/>
              </a:rPr>
              <a:t> </a:t>
            </a:r>
            <a:r>
              <a:rPr lang="en-GB" sz="2400" dirty="0" err="1" smtClean="0">
                <a:latin typeface="Arial"/>
                <a:cs typeface="Arial"/>
              </a:rPr>
              <a:t>nel</a:t>
            </a:r>
            <a:r>
              <a:rPr lang="en-GB" sz="2400" dirty="0" smtClean="0">
                <a:latin typeface="Arial"/>
                <a:cs typeface="Arial"/>
              </a:rPr>
              <a:t> 1996</a:t>
            </a:r>
          </a:p>
          <a:p>
            <a:pPr marL="342900" indent="-342900">
              <a:spcBef>
                <a:spcPct val="4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GB" sz="2400" dirty="0" smtClean="0">
                <a:latin typeface="Arial"/>
                <a:cs typeface="Arial"/>
              </a:rPr>
              <a:t> In </a:t>
            </a:r>
            <a:r>
              <a:rPr lang="en-GB" sz="2400" dirty="0" err="1" smtClean="0">
                <a:latin typeface="Arial"/>
                <a:cs typeface="Arial"/>
              </a:rPr>
              <a:t>ogni</a:t>
            </a:r>
            <a:r>
              <a:rPr lang="en-GB" sz="2400" dirty="0" smtClean="0">
                <a:latin typeface="Arial"/>
                <a:cs typeface="Arial"/>
              </a:rPr>
              <a:t> </a:t>
            </a:r>
            <a:r>
              <a:rPr lang="en-GB" sz="2400" dirty="0" err="1" smtClean="0">
                <a:latin typeface="Arial"/>
                <a:cs typeface="Arial"/>
              </a:rPr>
              <a:t>Paese</a:t>
            </a:r>
            <a:r>
              <a:rPr lang="en-GB" sz="2400" dirty="0" smtClean="0">
                <a:latin typeface="Arial"/>
                <a:cs typeface="Arial"/>
              </a:rPr>
              <a:t> </a:t>
            </a:r>
            <a:r>
              <a:rPr lang="en-GB" sz="2400" dirty="0" err="1" smtClean="0">
                <a:latin typeface="Arial"/>
                <a:cs typeface="Arial"/>
              </a:rPr>
              <a:t>il</a:t>
            </a:r>
            <a:r>
              <a:rPr lang="en-GB" sz="2400" dirty="0" smtClean="0">
                <a:latin typeface="Arial"/>
                <a:cs typeface="Arial"/>
              </a:rPr>
              <a:t> </a:t>
            </a:r>
            <a:r>
              <a:rPr lang="en-GB" sz="2400" dirty="0" err="1" smtClean="0">
                <a:latin typeface="Arial"/>
                <a:cs typeface="Arial"/>
              </a:rPr>
              <a:t>campione</a:t>
            </a:r>
            <a:r>
              <a:rPr lang="en-GB" sz="2400" dirty="0" smtClean="0">
                <a:latin typeface="Arial"/>
                <a:cs typeface="Arial"/>
              </a:rPr>
              <a:t> </a:t>
            </a:r>
            <a:r>
              <a:rPr lang="en-GB" sz="2400" dirty="0" err="1" smtClean="0">
                <a:latin typeface="Arial"/>
                <a:cs typeface="Arial"/>
              </a:rPr>
              <a:t>è</a:t>
            </a:r>
            <a:r>
              <a:rPr lang="en-GB" sz="2400" dirty="0" smtClean="0">
                <a:latin typeface="Arial"/>
                <a:cs typeface="Arial"/>
              </a:rPr>
              <a:t> </a:t>
            </a:r>
            <a:r>
              <a:rPr lang="en-GB" sz="2400" dirty="0" err="1" smtClean="0">
                <a:latin typeface="Arial"/>
                <a:cs typeface="Arial"/>
              </a:rPr>
              <a:t>costituito</a:t>
            </a:r>
            <a:r>
              <a:rPr lang="en-GB" sz="2400" dirty="0" smtClean="0">
                <a:latin typeface="Arial"/>
                <a:cs typeface="Arial"/>
              </a:rPr>
              <a:t> da un </a:t>
            </a:r>
            <a:r>
              <a:rPr lang="en-GB" sz="2400" dirty="0" err="1" smtClean="0">
                <a:latin typeface="Arial"/>
                <a:cs typeface="Arial"/>
              </a:rPr>
              <a:t>minimo</a:t>
            </a:r>
            <a:r>
              <a:rPr lang="en-GB" sz="2400" dirty="0" smtClean="0">
                <a:latin typeface="Arial"/>
                <a:cs typeface="Arial"/>
              </a:rPr>
              <a:t> di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en-GB" sz="2400" dirty="0" smtClean="0">
                <a:latin typeface="Arial"/>
                <a:cs typeface="Arial"/>
              </a:rPr>
              <a:t>150 </a:t>
            </a:r>
            <a:r>
              <a:rPr lang="en-GB" sz="2400" dirty="0" err="1" smtClean="0">
                <a:latin typeface="Arial"/>
                <a:cs typeface="Arial"/>
              </a:rPr>
              <a:t>scuole</a:t>
            </a:r>
            <a:r>
              <a:rPr lang="en-GB" sz="2400" dirty="0" smtClean="0">
                <a:latin typeface="Arial"/>
                <a:cs typeface="Arial"/>
              </a:rPr>
              <a:t> con un </a:t>
            </a:r>
            <a:r>
              <a:rPr lang="en-GB" sz="2400" dirty="0" err="1" smtClean="0">
                <a:latin typeface="Arial"/>
                <a:cs typeface="Arial"/>
              </a:rPr>
              <a:t>campione</a:t>
            </a:r>
            <a:r>
              <a:rPr lang="en-GB" sz="2400" dirty="0" smtClean="0">
                <a:latin typeface="Arial"/>
                <a:cs typeface="Arial"/>
              </a:rPr>
              <a:t> di 35 </a:t>
            </a:r>
            <a:r>
              <a:rPr lang="en-GB" sz="2400" dirty="0" err="1" smtClean="0">
                <a:latin typeface="Arial"/>
                <a:cs typeface="Arial"/>
              </a:rPr>
              <a:t>studenti</a:t>
            </a:r>
            <a:r>
              <a:rPr lang="en-GB" sz="2400" dirty="0" smtClean="0">
                <a:latin typeface="Arial"/>
                <a:cs typeface="Arial"/>
              </a:rPr>
              <a:t> per </a:t>
            </a:r>
            <a:r>
              <a:rPr lang="en-GB" sz="2400" dirty="0" err="1" smtClean="0">
                <a:latin typeface="Arial"/>
                <a:cs typeface="Arial"/>
              </a:rPr>
              <a:t>scuola</a:t>
            </a:r>
            <a:r>
              <a:rPr lang="en-GB" sz="2400" dirty="0" smtClean="0">
                <a:latin typeface="Arial"/>
                <a:cs typeface="Arial"/>
              </a:rPr>
              <a:t>.</a:t>
            </a:r>
            <a:endParaRPr lang="en-GB" sz="2400" b="1" dirty="0">
              <a:latin typeface="Arial"/>
              <a:cs typeface="Arial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27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B2C4-B6CC-4069-9E91-7B9E97803B3A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9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9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9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9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9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26" grpId="0" autoUpdateAnimBg="0"/>
      <p:bldP spid="359427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z="4000" dirty="0" smtClean="0">
                <a:latin typeface="Arial"/>
                <a:cs typeface="Arial"/>
              </a:rPr>
              <a:t/>
            </a:r>
            <a:br>
              <a:rPr lang="it-IT" sz="4000" dirty="0" smtClean="0">
                <a:latin typeface="Arial"/>
                <a:cs typeface="Arial"/>
              </a:rPr>
            </a:br>
            <a:r>
              <a:rPr lang="it-IT" sz="4000" dirty="0">
                <a:latin typeface="Arial"/>
                <a:cs typeface="Arial"/>
              </a:rPr>
              <a:t/>
            </a:r>
            <a:br>
              <a:rPr lang="it-IT" sz="4000" dirty="0">
                <a:latin typeface="Arial"/>
                <a:cs typeface="Arial"/>
              </a:rPr>
            </a:br>
            <a:r>
              <a:rPr lang="it-IT" sz="4000" dirty="0" smtClean="0">
                <a:latin typeface="Arial"/>
                <a:cs typeface="Arial"/>
              </a:rPr>
              <a:t>Competenza </a:t>
            </a:r>
            <a:r>
              <a:rPr lang="it-IT" sz="4000" dirty="0">
                <a:latin typeface="Arial"/>
                <a:cs typeface="Arial"/>
              </a:rPr>
              <a:t>linguistica e Indicazioni Nazionali</a:t>
            </a:r>
          </a:p>
        </p:txBody>
      </p:sp>
      <p:pic>
        <p:nvPicPr>
          <p:cNvPr id="7" name="Segnaposto contenuto 6" descr="images-3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2653" b="-92653"/>
          <a:stretch>
            <a:fillRect/>
          </a:stretch>
        </p:blipFill>
        <p:spPr>
          <a:xfrm>
            <a:off x="899592" y="1412776"/>
            <a:ext cx="7345363" cy="3931920"/>
          </a:xfrm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28</a:t>
            </a:fld>
            <a:endParaRPr lang="it-IT"/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9FE1A-B675-441E-A86B-F8846CDED152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490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1143000"/>
          </a:xfrm>
        </p:spPr>
        <p:txBody>
          <a:bodyPr>
            <a:normAutofit fontScale="90000"/>
          </a:bodyPr>
          <a:lstStyle/>
          <a:p>
            <a:r>
              <a:rPr lang="it-IT" sz="4000" dirty="0" smtClean="0">
                <a:latin typeface="Arial"/>
                <a:cs typeface="Arial"/>
              </a:rPr>
              <a:t>L’ Italiano </a:t>
            </a:r>
            <a:r>
              <a:rPr lang="it-IT" sz="4000" dirty="0">
                <a:latin typeface="Arial"/>
                <a:cs typeface="Arial"/>
              </a:rPr>
              <a:t>(</a:t>
            </a:r>
            <a:r>
              <a:rPr lang="it-IT" sz="4000" dirty="0" smtClean="0">
                <a:latin typeface="Arial"/>
                <a:cs typeface="Arial"/>
              </a:rPr>
              <a:t>la lettura) nelle Indicazioni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700808"/>
            <a:ext cx="7920880" cy="4392488"/>
          </a:xfrm>
          <a:ln w="762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>
              <a:buFont typeface="Wingdings" charset="2"/>
              <a:buChar char="v"/>
            </a:pPr>
            <a:r>
              <a:rPr lang="it-IT" dirty="0" smtClean="0">
                <a:latin typeface="Arial"/>
                <a:cs typeface="Arial"/>
              </a:rPr>
              <a:t>“</a:t>
            </a:r>
            <a:r>
              <a:rPr lang="it-IT" sz="2400" dirty="0" smtClean="0">
                <a:latin typeface="Arial"/>
                <a:cs typeface="Arial"/>
              </a:rPr>
              <a:t>Lo sviluppo di competenze linguistiche ampie e sicure è una condizione indispensabile per la crescita della persona e per l’esercizio pieno della cittadinanza...”</a:t>
            </a:r>
          </a:p>
          <a:p>
            <a:pPr>
              <a:buFont typeface="Wingdings" charset="2"/>
              <a:buChar char="v"/>
            </a:pPr>
            <a:r>
              <a:rPr lang="it-IT" sz="2400" dirty="0" smtClean="0">
                <a:latin typeface="Arial"/>
                <a:cs typeface="Arial"/>
              </a:rPr>
              <a:t>La pratica della lettura come momento di ricerca autonoma e individuale in grado di sviluppare la capacità di concentrazione e riflessione critica</a:t>
            </a:r>
          </a:p>
          <a:p>
            <a:pPr>
              <a:buFont typeface="Wingdings" charset="2"/>
              <a:buChar char="v"/>
            </a:pPr>
            <a:r>
              <a:rPr lang="it-IT" sz="2400" dirty="0" smtClean="0">
                <a:latin typeface="Arial"/>
                <a:cs typeface="Arial"/>
              </a:rPr>
              <a:t>Strumento per reperire informazioni, ampliare le proprie conoscenze e per ottenere risposte significative</a:t>
            </a:r>
          </a:p>
          <a:p>
            <a:pPr marL="0" indent="0">
              <a:buNone/>
            </a:pPr>
            <a:endParaRPr lang="it-IT" sz="2400" dirty="0" smtClean="0">
              <a:latin typeface="Constantia"/>
              <a:cs typeface="Constantia"/>
            </a:endParaRPr>
          </a:p>
          <a:p>
            <a:pPr marL="0" indent="0">
              <a:buNone/>
            </a:pPr>
            <a:endParaRPr lang="it-IT" dirty="0">
              <a:latin typeface="Arial"/>
              <a:cs typeface="Arial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29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308" y="-23259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E331-4008-4BF7-8546-0CD6BB041DCE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313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Oltre il “programma” dove?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000" dirty="0" smtClean="0">
                <a:latin typeface="Arial"/>
                <a:cs typeface="Arial"/>
              </a:rPr>
              <a:t>La didattica per competenze permette di individuare un senso dentro la trasmissione dei </a:t>
            </a:r>
            <a:r>
              <a:rPr lang="it-IT" sz="3000" dirty="0" err="1" smtClean="0">
                <a:latin typeface="Arial"/>
                <a:cs typeface="Arial"/>
              </a:rPr>
              <a:t>saperi</a:t>
            </a:r>
            <a:r>
              <a:rPr lang="it-IT" sz="3000" dirty="0" smtClean="0">
                <a:latin typeface="Arial"/>
                <a:cs typeface="Arial"/>
              </a:rPr>
              <a:t> e delle abilità che rappresentano una condizione indispensabile per la maturazione delle competenze.</a:t>
            </a:r>
          </a:p>
          <a:p>
            <a:pPr marL="0" indent="0">
              <a:buNone/>
            </a:pPr>
            <a:endParaRPr lang="it-IT" sz="2800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it-IT" sz="2800" dirty="0">
                <a:latin typeface="Arial"/>
                <a:cs typeface="Arial"/>
              </a:rPr>
              <a:t>Le competenze sono il risultato di percorsi progettati a scuola in base al Curricolo Verticale.</a:t>
            </a:r>
          </a:p>
          <a:p>
            <a:pPr marL="0" indent="0">
              <a:buNone/>
            </a:pPr>
            <a:endParaRPr lang="it-IT" sz="2800" dirty="0">
              <a:latin typeface="Arial"/>
              <a:cs typeface="Arial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3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E9F6-1993-4D0D-819E-18C32CEDCEBE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594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30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dirty="0" smtClean="0"/>
              <a:t>	</a:t>
            </a:r>
            <a:r>
              <a:rPr lang="it-IT" sz="4000" dirty="0" smtClean="0">
                <a:latin typeface="Arial"/>
                <a:cs typeface="Arial"/>
              </a:rPr>
              <a:t>Il </a:t>
            </a:r>
            <a:r>
              <a:rPr lang="it-IT" sz="4000" i="1" dirty="0" err="1" smtClean="0">
                <a:latin typeface="Arial"/>
                <a:cs typeface="Arial"/>
              </a:rPr>
              <a:t>framework</a:t>
            </a:r>
            <a:r>
              <a:rPr lang="it-IT" sz="4000" i="1" dirty="0" smtClean="0">
                <a:latin typeface="Arial"/>
                <a:cs typeface="Arial"/>
              </a:rPr>
              <a:t> </a:t>
            </a:r>
            <a:r>
              <a:rPr lang="it-IT" sz="4000" dirty="0" smtClean="0">
                <a:latin typeface="Arial"/>
                <a:cs typeface="Arial"/>
              </a:rPr>
              <a:t>di </a:t>
            </a:r>
            <a:r>
              <a:rPr lang="it-IT" sz="4000" dirty="0">
                <a:latin typeface="Arial"/>
                <a:cs typeface="Arial"/>
              </a:rPr>
              <a:t>i</a:t>
            </a:r>
            <a:r>
              <a:rPr lang="it-IT" sz="4000" dirty="0" smtClean="0">
                <a:latin typeface="Arial"/>
                <a:cs typeface="Arial"/>
              </a:rPr>
              <a:t>taliano nelle Indicazioni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45620835"/>
              </p:ext>
            </p:extLst>
          </p:nvPr>
        </p:nvGraphicFramePr>
        <p:xfrm>
          <a:off x="467545" y="1484784"/>
          <a:ext cx="7992888" cy="4597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F5BD-ED34-4D01-B8E3-A878B6541FEA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35873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43825" cy="1143000"/>
          </a:xfrm>
        </p:spPr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Italiano nel Profilo dello studente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12776"/>
            <a:ext cx="8219256" cy="4713387"/>
          </a:xfrm>
          <a:ln w="762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it-IT" sz="2800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it-IT" sz="2800" dirty="0" smtClean="0">
                <a:latin typeface="Arial"/>
                <a:cs typeface="Arial"/>
              </a:rPr>
              <a:t>“</a:t>
            </a:r>
            <a:r>
              <a:rPr lang="it-IT" sz="2800" i="1" dirty="0" smtClean="0">
                <a:latin typeface="Arial"/>
                <a:cs typeface="Arial"/>
              </a:rPr>
              <a:t>Dimostra una padronanza della lingua italiana tale da consentirgli di comprendere enunciati e testi di una certa complessità, di esprimere le proprie idee, di adottare un registro linguistico appropriato alle diverse situazioni…”</a:t>
            </a:r>
          </a:p>
          <a:p>
            <a:pPr marL="0" indent="0">
              <a:buNone/>
            </a:pPr>
            <a:r>
              <a:rPr lang="it-IT" sz="2800" i="1" dirty="0" smtClean="0">
                <a:latin typeface="Arial"/>
                <a:cs typeface="Arial"/>
              </a:rPr>
              <a:t>“E’ capace di ricercare e di procurarsi velocemente nuove informazioni e di impegnarsi in nuovi apprendimenti anche in modo autonomo…” </a:t>
            </a:r>
          </a:p>
          <a:p>
            <a:pPr marL="0" indent="0">
              <a:buNone/>
            </a:pPr>
            <a:endParaRPr lang="it-IT" dirty="0">
              <a:latin typeface="Arial"/>
              <a:cs typeface="Arial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31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57741-A1F6-4618-8382-57718DBB3876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984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43825" cy="1143000"/>
          </a:xfrm>
        </p:spPr>
        <p:txBody>
          <a:bodyPr>
            <a:normAutofit fontScale="90000"/>
          </a:bodyPr>
          <a:lstStyle/>
          <a:p>
            <a:r>
              <a:rPr lang="it-IT" sz="3200" dirty="0" smtClean="0">
                <a:latin typeface="Arial"/>
                <a:cs typeface="Arial"/>
              </a:rPr>
              <a:t>Le dimensioni della competenza linguistica</a:t>
            </a:r>
            <a:br>
              <a:rPr lang="it-IT" sz="3200" dirty="0" smtClean="0">
                <a:latin typeface="Arial"/>
                <a:cs typeface="Arial"/>
              </a:rPr>
            </a:br>
            <a:r>
              <a:rPr lang="it-IT" sz="3200" dirty="0" smtClean="0">
                <a:latin typeface="Arial"/>
                <a:cs typeface="Arial"/>
              </a:rPr>
              <a:t>nelle Indicazioni nazionali</a:t>
            </a:r>
            <a:endParaRPr lang="it-IT" sz="32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1700808"/>
            <a:ext cx="7633915" cy="4364713"/>
          </a:xfrm>
          <a:ln w="762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>
              <a:buFont typeface="Wingdings" charset="2"/>
              <a:buChar char="v"/>
            </a:pPr>
            <a:r>
              <a:rPr lang="it-IT" sz="2400" dirty="0" smtClean="0">
                <a:latin typeface="Arial"/>
                <a:cs typeface="Arial"/>
              </a:rPr>
              <a:t>Ascolto</a:t>
            </a:r>
          </a:p>
          <a:p>
            <a:pPr>
              <a:buFont typeface="Wingdings" charset="2"/>
              <a:buChar char="v"/>
            </a:pPr>
            <a:r>
              <a:rPr lang="it-IT" sz="2400" dirty="0" smtClean="0">
                <a:latin typeface="Arial"/>
                <a:cs typeface="Arial"/>
              </a:rPr>
              <a:t>Parlato</a:t>
            </a:r>
          </a:p>
          <a:p>
            <a:pPr>
              <a:buFont typeface="Wingdings" charset="2"/>
              <a:buChar char="v"/>
            </a:pPr>
            <a:r>
              <a:rPr lang="it-IT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  <a:cs typeface="Arial"/>
              </a:rPr>
              <a:t>Lettura</a:t>
            </a:r>
          </a:p>
          <a:p>
            <a:pPr>
              <a:buFont typeface="Wingdings" charset="2"/>
              <a:buChar char="v"/>
            </a:pPr>
            <a:r>
              <a:rPr lang="it-IT" sz="2400" dirty="0" smtClean="0">
                <a:latin typeface="Arial"/>
                <a:cs typeface="Arial"/>
              </a:rPr>
              <a:t>Scrittura</a:t>
            </a:r>
          </a:p>
          <a:p>
            <a:pPr>
              <a:buFont typeface="Wingdings" charset="2"/>
              <a:buChar char="v"/>
            </a:pPr>
            <a:r>
              <a:rPr lang="it-IT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  <a:cs typeface="Arial"/>
              </a:rPr>
              <a:t>Acquisizione ed espansione del lessico ricettivo e produttivo</a:t>
            </a:r>
          </a:p>
          <a:p>
            <a:pPr>
              <a:buFont typeface="Wingdings" charset="2"/>
              <a:buChar char="v"/>
            </a:pPr>
            <a:r>
              <a:rPr lang="it-IT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  <a:cs typeface="Arial"/>
              </a:rPr>
              <a:t>Elementi di grammatica esplicita e riflessioni sugli usi della lingua</a:t>
            </a:r>
            <a:endParaRPr lang="it-IT" sz="2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"/>
              <a:cs typeface="Arial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32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270C-94F5-40FA-888F-7C0051818BA6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236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1143000"/>
          </a:xfrm>
        </p:spPr>
        <p:txBody>
          <a:bodyPr>
            <a:normAutofit fontScale="90000"/>
          </a:bodyPr>
          <a:lstStyle/>
          <a:p>
            <a:r>
              <a:rPr lang="it-IT" sz="3600" dirty="0" smtClean="0">
                <a:latin typeface="Arial"/>
                <a:cs typeface="Arial"/>
              </a:rPr>
              <a:t>La lettura nei Traguardi per lo sviluppo delle competenze </a:t>
            </a:r>
            <a:endParaRPr lang="it-IT" sz="36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>
              <a:buFont typeface="Wingdings" charset="2"/>
              <a:buChar char="v"/>
            </a:pPr>
            <a:r>
              <a:rPr lang="it-IT" sz="2800" dirty="0" smtClean="0">
                <a:latin typeface="Arial"/>
                <a:cs typeface="Arial"/>
              </a:rPr>
              <a:t>Usa manuali delle discipline o testi divulgativi (continuo, non continuo o misto) per ricercare raccogliere e rielaborare dati, informazioni e concetti</a:t>
            </a:r>
          </a:p>
          <a:p>
            <a:pPr>
              <a:buFont typeface="Wingdings" charset="2"/>
              <a:buChar char="v"/>
            </a:pPr>
            <a:r>
              <a:rPr lang="it-IT" sz="2800" dirty="0" smtClean="0">
                <a:latin typeface="Arial"/>
                <a:cs typeface="Arial"/>
              </a:rPr>
              <a:t>Legge testi letterari di vario tipo (narrativi, poetici, teatrali) adeguati e comincia a costruirne un’interpretazione</a:t>
            </a:r>
          </a:p>
          <a:p>
            <a:pPr>
              <a:buFont typeface="Wingdings" charset="2"/>
              <a:buChar char="v"/>
            </a:pPr>
            <a:r>
              <a:rPr lang="it-IT" sz="2800" dirty="0" smtClean="0">
                <a:latin typeface="Arial"/>
                <a:cs typeface="Arial"/>
              </a:rPr>
              <a:t>Comprende e usa in modo appropriato le parole del vocabolario di base</a:t>
            </a:r>
            <a:endParaRPr lang="it-IT" sz="2800" dirty="0">
              <a:latin typeface="Arial"/>
              <a:cs typeface="Arial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33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559E-DA34-4A35-843E-F226DF50BC9F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188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1143000"/>
          </a:xfrm>
        </p:spPr>
        <p:txBody>
          <a:bodyPr>
            <a:noAutofit/>
          </a:bodyPr>
          <a:lstStyle/>
          <a:p>
            <a:r>
              <a:rPr lang="it-IT" sz="3200" dirty="0">
                <a:latin typeface="Arial"/>
                <a:cs typeface="Arial"/>
              </a:rPr>
              <a:t>Lessico e grammatica nei Traguardi per lo sviluppo delle competenze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556792"/>
            <a:ext cx="7920880" cy="4392488"/>
          </a:xfrm>
          <a:ln w="762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>
              <a:buFont typeface="Wingdings" charset="2"/>
              <a:buChar char="v"/>
            </a:pPr>
            <a:r>
              <a:rPr lang="it-IT" sz="2400" dirty="0" smtClean="0">
                <a:latin typeface="Arial"/>
                <a:cs typeface="Arial"/>
              </a:rPr>
              <a:t>Riconosce (e usa) termini specialistici in base ai campi del discorso…</a:t>
            </a:r>
          </a:p>
          <a:p>
            <a:pPr>
              <a:buFont typeface="Wingdings" charset="2"/>
              <a:buChar char="v"/>
            </a:pPr>
            <a:r>
              <a:rPr lang="it-IT" sz="2400" dirty="0" smtClean="0">
                <a:latin typeface="Arial"/>
                <a:cs typeface="Arial"/>
              </a:rPr>
              <a:t>Riconosce il rapporto tra varietà linguistiche/lingue diverse e loro uso…</a:t>
            </a:r>
          </a:p>
          <a:p>
            <a:pPr>
              <a:buFont typeface="Wingdings" charset="2"/>
              <a:buChar char="v"/>
            </a:pPr>
            <a:r>
              <a:rPr lang="it-IT" sz="2400" dirty="0" smtClean="0">
                <a:latin typeface="Arial"/>
                <a:cs typeface="Arial"/>
              </a:rPr>
              <a:t>Padroneggia e applica in situazioni diverse le conoscenze fondamentali relative al </a:t>
            </a:r>
            <a:r>
              <a:rPr lang="it-IT" sz="2400" dirty="0" err="1" smtClean="0">
                <a:latin typeface="Arial"/>
                <a:cs typeface="Arial"/>
              </a:rPr>
              <a:t>lessico,alla</a:t>
            </a:r>
            <a:r>
              <a:rPr lang="it-IT" sz="2400" dirty="0" smtClean="0">
                <a:latin typeface="Arial"/>
                <a:cs typeface="Arial"/>
              </a:rPr>
              <a:t> morfologia, all’organizzazione logico-sintattica della frase semplice e complessa, ai connettivi testuali</a:t>
            </a:r>
          </a:p>
          <a:p>
            <a:pPr>
              <a:buFont typeface="Wingdings" charset="2"/>
              <a:buChar char="v"/>
            </a:pPr>
            <a:r>
              <a:rPr lang="it-IT" sz="2400" dirty="0" smtClean="0">
                <a:latin typeface="Arial"/>
                <a:cs typeface="Arial"/>
              </a:rPr>
              <a:t>Utilizza le conoscenze metalinguistiche per comprendere con maggior precisione i significati dei testi…</a:t>
            </a:r>
            <a:endParaRPr lang="it-IT" sz="2400" dirty="0">
              <a:latin typeface="Arial"/>
              <a:cs typeface="Arial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34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857A-B4B5-4723-B2E8-791D1271FB7F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942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Gli obiettivi di apprendimento</a:t>
            </a:r>
            <a:endParaRPr lang="it-IT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 w="76200">
            <a:solidFill>
              <a:srgbClr val="FF0000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it-IT" dirty="0"/>
              <a:t> 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Indicazioni sono prescrittive solo nei Traguardi</a:t>
            </a: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Gli obiettivi </a:t>
            </a: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di apprendimento rappresentano 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indicazioni </a:t>
            </a: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di 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lavoro per le abilità e le conoscenze e si prestano, quindi, alla rielaborazione e interpretazione delle scuole autonome. </a:t>
            </a: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li 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obiettivi delle Indicazioni </a:t>
            </a: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sono da intendere come 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“abilità” e forniscono materiale per la formulazione delle “conoscenze”. I Traguardi rappresentano le “evidenze”, che vengono poi declinate nei livelli della padronanza.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35</a:t>
            </a:fld>
            <a:endParaRPr lang="it-IT"/>
          </a:p>
        </p:txBody>
      </p:sp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6EA22-34F8-4717-A738-2D8E9EE6EDA1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La prova Invalsi di italiano</a:t>
            </a:r>
            <a:endParaRPr lang="it-IT" sz="4000" dirty="0">
              <a:latin typeface="Arial"/>
              <a:cs typeface="Arial"/>
            </a:endParaRPr>
          </a:p>
        </p:txBody>
      </p:sp>
      <p:pic>
        <p:nvPicPr>
          <p:cNvPr id="7" name="Segnaposto contenuto 6" descr="image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598" r="-20598"/>
          <a:stretch>
            <a:fillRect/>
          </a:stretch>
        </p:blipFill>
        <p:spPr>
          <a:xfrm>
            <a:off x="1547663" y="2276872"/>
            <a:ext cx="5976665" cy="3312368"/>
          </a:xfrm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36</a:t>
            </a:fld>
            <a:endParaRPr lang="it-IT"/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6443-BF51-449C-8C89-02393F45ECA7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909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La prova di italiano INVALSI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000" dirty="0" smtClean="0">
                <a:latin typeface="Arial"/>
                <a:cs typeface="Arial"/>
              </a:rPr>
              <a:t>La prova di italiano (lettura e comprensione del testo, quesiti grammaticali) è parte del programma nazionale di valutazione. </a:t>
            </a:r>
          </a:p>
          <a:p>
            <a:pPr marL="0" indent="0">
              <a:buNone/>
            </a:pPr>
            <a:r>
              <a:rPr lang="it-IT" sz="3000" dirty="0" smtClean="0">
                <a:latin typeface="Arial"/>
                <a:cs typeface="Arial"/>
              </a:rPr>
              <a:t>Viene somministrata al termine della:</a:t>
            </a:r>
          </a:p>
          <a:p>
            <a:pPr marL="0" indent="0">
              <a:buNone/>
            </a:pPr>
            <a:r>
              <a:rPr lang="it-IT" sz="3000" dirty="0" smtClean="0">
                <a:latin typeface="Arial"/>
                <a:cs typeface="Arial"/>
              </a:rPr>
              <a:t>II primaria</a:t>
            </a:r>
          </a:p>
          <a:p>
            <a:pPr marL="0" indent="0">
              <a:buNone/>
            </a:pPr>
            <a:r>
              <a:rPr lang="it-IT" sz="3000" dirty="0" smtClean="0">
                <a:latin typeface="Arial"/>
                <a:cs typeface="Arial"/>
              </a:rPr>
              <a:t>V primaria</a:t>
            </a:r>
          </a:p>
          <a:p>
            <a:pPr marL="0" indent="0">
              <a:buNone/>
            </a:pPr>
            <a:r>
              <a:rPr lang="it-IT" sz="3000" dirty="0" smtClean="0">
                <a:latin typeface="Arial"/>
                <a:cs typeface="Arial"/>
              </a:rPr>
              <a:t>III secondaria primo grado</a:t>
            </a:r>
          </a:p>
          <a:p>
            <a:pPr marL="0" indent="0">
              <a:buNone/>
            </a:pPr>
            <a:r>
              <a:rPr lang="it-IT" sz="3000" dirty="0" smtClean="0">
                <a:latin typeface="Arial"/>
                <a:cs typeface="Arial"/>
              </a:rPr>
              <a:t>II secondaria di secondo grado</a:t>
            </a:r>
          </a:p>
          <a:p>
            <a:pPr marL="0" indent="0">
              <a:buNone/>
            </a:pPr>
            <a:endParaRPr lang="it-IT" dirty="0" smtClean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37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DB71-A37D-435B-B297-0A7DEE511DB0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210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1143000"/>
          </a:xfrm>
        </p:spPr>
        <p:txBody>
          <a:bodyPr>
            <a:normAutofit fontScale="90000"/>
          </a:bodyPr>
          <a:lstStyle/>
          <a:p>
            <a:r>
              <a:rPr lang="it-IT" sz="4000" dirty="0" smtClean="0">
                <a:latin typeface="Arial"/>
                <a:cs typeface="Arial"/>
              </a:rPr>
              <a:t>Definizione di </a:t>
            </a:r>
            <a:r>
              <a:rPr lang="it-IT" sz="4000" i="1" dirty="0" err="1" smtClean="0">
                <a:latin typeface="Arial"/>
                <a:cs typeface="Arial"/>
              </a:rPr>
              <a:t>literacy</a:t>
            </a:r>
            <a:r>
              <a:rPr lang="it-IT" sz="4000" dirty="0" smtClean="0">
                <a:latin typeface="Arial"/>
                <a:cs typeface="Arial"/>
              </a:rPr>
              <a:t> di lettura Invalsi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dirty="0" smtClean="0">
                <a:latin typeface="Arial"/>
                <a:cs typeface="Arial"/>
              </a:rPr>
              <a:t>INVALSI, Dal Quadro di riferimento di italiano</a:t>
            </a:r>
            <a:endParaRPr lang="it-IT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it-IT" sz="2800" i="1" dirty="0" smtClean="0">
                <a:latin typeface="Arial"/>
                <a:cs typeface="Arial"/>
              </a:rPr>
              <a:t>“Le prove Invalsi valutano la competenza di lettura (intesa come comprensione, interpretazione, riflessione e valutazione del testo scritto, avente a oggetto un’ampia gamma di testi, letterari e non letterari) e le conoscenze e competenze grammaticali il cui apprendimento è previsto nelle indicazioni curricolari”.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38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146C-C018-420F-9A93-7A2FD302001D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759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Il quadro di riferimento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844824"/>
            <a:ext cx="8064896" cy="4220697"/>
          </a:xfrm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200" dirty="0" smtClean="0">
                <a:latin typeface="Arial"/>
                <a:cs typeface="Arial"/>
              </a:rPr>
              <a:t>Il </a:t>
            </a:r>
            <a:r>
              <a:rPr lang="it-IT" sz="3200" dirty="0" err="1" smtClean="0">
                <a:latin typeface="Arial"/>
                <a:cs typeface="Arial"/>
              </a:rPr>
              <a:t>QdR</a:t>
            </a:r>
            <a:r>
              <a:rPr lang="it-IT" sz="3200" dirty="0" smtClean="0"/>
              <a:t>:</a:t>
            </a:r>
          </a:p>
          <a:p>
            <a:pPr>
              <a:buFont typeface="Wingdings" charset="2"/>
              <a:buChar char="v"/>
            </a:pPr>
            <a:r>
              <a:rPr lang="it-IT" sz="3200" dirty="0">
                <a:latin typeface="Arial"/>
                <a:cs typeface="Arial"/>
              </a:rPr>
              <a:t>I</a:t>
            </a:r>
            <a:r>
              <a:rPr lang="it-IT" sz="3200" dirty="0" smtClean="0">
                <a:latin typeface="Arial"/>
                <a:cs typeface="Arial"/>
              </a:rPr>
              <a:t>llustra il costrutto teorico che la prova intende misurare e facilita la fase di lettura dei dati da parte delle scuole</a:t>
            </a:r>
          </a:p>
          <a:p>
            <a:pPr>
              <a:buFont typeface="Wingdings" charset="2"/>
              <a:buChar char="v"/>
            </a:pPr>
            <a:r>
              <a:rPr lang="it-IT" sz="3200" dirty="0" smtClean="0">
                <a:latin typeface="Arial"/>
                <a:cs typeface="Arial"/>
              </a:rPr>
              <a:t>Permette agli autori di pianificare e guidare le fasi di costruzione delle prove.</a:t>
            </a:r>
          </a:p>
          <a:p>
            <a:pPr marL="0" indent="0">
              <a:buNone/>
            </a:pPr>
            <a:endParaRPr lang="it-IT" sz="3200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39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38512-A92F-43F5-AC3B-AE512000B6C3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8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5DF13946-B0F8-4AC9-BD27-5EC09EC0994B}" type="slidenum">
              <a:rPr lang="it-IT"/>
              <a:pPr algn="ctr">
                <a:defRPr/>
              </a:pPr>
              <a:t>4</a:t>
            </a:fld>
            <a:endParaRPr lang="it-IT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331788"/>
            <a:ext cx="8208962" cy="1597025"/>
          </a:xfrm>
        </p:spPr>
        <p:txBody>
          <a:bodyPr/>
          <a:lstStyle/>
          <a:p>
            <a:pPr eaLnBrk="1" hangingPunct="1"/>
            <a:r>
              <a:rPr lang="it-IT" altLang="it-IT" sz="4800" b="1" smtClean="0">
                <a:solidFill>
                  <a:srgbClr val="002060"/>
                </a:solidFill>
              </a:rPr>
              <a:t>Conoscenze</a:t>
            </a:r>
            <a:r>
              <a:rPr lang="it-IT" altLang="it-IT" sz="2000" smtClean="0">
                <a:solidFill>
                  <a:srgbClr val="002060"/>
                </a:solidFill>
              </a:rPr>
              <a:t/>
            </a:r>
            <a:br>
              <a:rPr lang="it-IT" altLang="it-IT" sz="2000" smtClean="0">
                <a:solidFill>
                  <a:srgbClr val="002060"/>
                </a:solidFill>
              </a:rPr>
            </a:br>
            <a:r>
              <a:rPr lang="it-IT" altLang="it-IT" sz="2000" b="1" smtClean="0">
                <a:solidFill>
                  <a:srgbClr val="002060"/>
                </a:solidFill>
              </a:rPr>
              <a:t>definizione CE-EQF 23 aprile 2008</a:t>
            </a:r>
            <a:br>
              <a:rPr lang="it-IT" altLang="it-IT" sz="2000" b="1" smtClean="0">
                <a:solidFill>
                  <a:srgbClr val="002060"/>
                </a:solidFill>
              </a:rPr>
            </a:br>
            <a:r>
              <a:rPr lang="it-IT" altLang="it-IT" sz="2000" b="1" smtClean="0">
                <a:solidFill>
                  <a:srgbClr val="002060"/>
                </a:solidFill>
              </a:rPr>
              <a:t> (EQF = Quadro Europeo delle Qualifiche)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2416175"/>
            <a:ext cx="8391525" cy="2798763"/>
          </a:xfr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/>
          <a:lstStyle/>
          <a:p>
            <a:r>
              <a:rPr lang="it-IT" altLang="it-IT" b="1" dirty="0" smtClean="0">
                <a:solidFill>
                  <a:srgbClr val="002060"/>
                </a:solidFill>
              </a:rPr>
              <a:t>Assimilazione di informazioni (fatti, principi, teorie e pratiche) relative ad uno specifico settore.</a:t>
            </a:r>
          </a:p>
          <a:p>
            <a:r>
              <a:rPr lang="it-IT" altLang="it-IT" b="1" dirty="0" smtClean="0">
                <a:solidFill>
                  <a:srgbClr val="002060"/>
                </a:solidFill>
              </a:rPr>
              <a:t>Sono teoriche e pratiche.</a:t>
            </a:r>
            <a:endParaRPr lang="it-IT" altLang="it-IT" dirty="0" smtClean="0">
              <a:solidFill>
                <a:srgbClr val="002060"/>
              </a:solidFill>
            </a:endParaRPr>
          </a:p>
        </p:txBody>
      </p:sp>
      <p:pic>
        <p:nvPicPr>
          <p:cNvPr id="43013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19050"/>
            <a:ext cx="563563" cy="64452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Carla Galdino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444A5-FF06-4398-BC05-A0B66E803CB2}" type="datetime1">
              <a:rPr lang="it-IT" smtClean="0"/>
              <a:t>17/02/2016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47480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40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dirty="0" smtClean="0"/>
              <a:t>               Struttura del Quadro di riferimento di Italiano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55404079"/>
              </p:ext>
            </p:extLst>
          </p:nvPr>
        </p:nvGraphicFramePr>
        <p:xfrm>
          <a:off x="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C324-6BA2-4716-894F-30350E7CB0C1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Il quadro di riferimento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700808"/>
            <a:ext cx="8352928" cy="4536504"/>
          </a:xfrm>
          <a:ln w="762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000" b="1" dirty="0" smtClean="0">
                <a:latin typeface="Arial"/>
                <a:cs typeface="Arial"/>
              </a:rPr>
              <a:t>Il </a:t>
            </a:r>
            <a:r>
              <a:rPr lang="it-IT" sz="2000" b="1" dirty="0" err="1" smtClean="0">
                <a:latin typeface="Arial"/>
                <a:cs typeface="Arial"/>
              </a:rPr>
              <a:t>QdR</a:t>
            </a:r>
            <a:r>
              <a:rPr lang="it-IT" sz="2000" b="1" dirty="0" smtClean="0">
                <a:latin typeface="Arial"/>
                <a:cs typeface="Arial"/>
              </a:rPr>
              <a:t> esplicita:</a:t>
            </a:r>
          </a:p>
          <a:p>
            <a:pPr marL="0" indent="0">
              <a:buNone/>
            </a:pPr>
            <a:r>
              <a:rPr lang="it-IT" sz="2000" b="1" dirty="0" smtClean="0">
                <a:latin typeface="Arial"/>
                <a:cs typeface="Arial"/>
              </a:rPr>
              <a:t>Per la prima </a:t>
            </a:r>
            <a:r>
              <a:rPr lang="it-IT" sz="2000" b="1" dirty="0">
                <a:latin typeface="Arial"/>
                <a:cs typeface="Arial"/>
              </a:rPr>
              <a:t>parte della prova (</a:t>
            </a:r>
            <a:r>
              <a:rPr lang="it-IT" sz="2000" b="1" dirty="0" smtClean="0">
                <a:latin typeface="Arial"/>
                <a:cs typeface="Arial"/>
              </a:rPr>
              <a:t>lettura) </a:t>
            </a:r>
            <a:endParaRPr lang="it-IT" sz="20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it-IT" sz="2000" dirty="0" smtClean="0">
                <a:latin typeface="Arial"/>
                <a:cs typeface="Arial"/>
              </a:rPr>
              <a:t>- Definizione </a:t>
            </a:r>
            <a:r>
              <a:rPr lang="it-IT" sz="2000" dirty="0">
                <a:latin typeface="Arial"/>
                <a:cs typeface="Arial"/>
              </a:rPr>
              <a:t>dell’ambito</a:t>
            </a:r>
            <a:br>
              <a:rPr lang="it-IT" sz="2000" dirty="0">
                <a:latin typeface="Arial"/>
                <a:cs typeface="Arial"/>
              </a:rPr>
            </a:br>
            <a:r>
              <a:rPr lang="it-IT" sz="2000" dirty="0">
                <a:latin typeface="Arial"/>
                <a:cs typeface="Arial"/>
              </a:rPr>
              <a:t>- Tipi di testo</a:t>
            </a:r>
            <a:br>
              <a:rPr lang="it-IT" sz="2000" dirty="0">
                <a:latin typeface="Arial"/>
                <a:cs typeface="Arial"/>
              </a:rPr>
            </a:br>
            <a:r>
              <a:rPr lang="it-IT" sz="2000" dirty="0">
                <a:latin typeface="Arial"/>
                <a:cs typeface="Arial"/>
              </a:rPr>
              <a:t>- Formato </a:t>
            </a:r>
            <a:r>
              <a:rPr lang="it-IT" sz="2000" dirty="0" smtClean="0">
                <a:latin typeface="Arial"/>
                <a:cs typeface="Arial"/>
              </a:rPr>
              <a:t>quesiti </a:t>
            </a:r>
            <a:r>
              <a:rPr lang="it-IT" sz="2000" dirty="0">
                <a:latin typeface="Arial"/>
                <a:cs typeface="Arial"/>
              </a:rPr>
              <a:t>e criteri di correzione - Tipi di compito richiesti dai quesiti </a:t>
            </a:r>
            <a:endParaRPr lang="it-IT" sz="2000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it-IT" sz="2000" b="1" dirty="0" smtClean="0">
                <a:latin typeface="Arial"/>
                <a:cs typeface="Arial"/>
              </a:rPr>
              <a:t>Per la seconda </a:t>
            </a:r>
            <a:r>
              <a:rPr lang="it-IT" sz="2000" b="1" dirty="0">
                <a:latin typeface="Arial"/>
                <a:cs typeface="Arial"/>
              </a:rPr>
              <a:t>parte della prova (</a:t>
            </a:r>
            <a:r>
              <a:rPr lang="it-IT" sz="2000" b="1" dirty="0" smtClean="0">
                <a:latin typeface="Arial"/>
                <a:cs typeface="Arial"/>
              </a:rPr>
              <a:t>grammatica) </a:t>
            </a:r>
            <a:endParaRPr lang="it-IT" sz="20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it-IT" sz="2000" dirty="0">
                <a:latin typeface="Arial"/>
                <a:cs typeface="Arial"/>
              </a:rPr>
              <a:t>- Definizione dell’ambito</a:t>
            </a:r>
            <a:br>
              <a:rPr lang="it-IT" sz="2000" dirty="0">
                <a:latin typeface="Arial"/>
                <a:cs typeface="Arial"/>
              </a:rPr>
            </a:br>
            <a:r>
              <a:rPr lang="it-IT" sz="2000" dirty="0">
                <a:latin typeface="Arial"/>
                <a:cs typeface="Arial"/>
              </a:rPr>
              <a:t>- Oggetto dei quesiti</a:t>
            </a:r>
            <a:br>
              <a:rPr lang="it-IT" sz="2000" dirty="0">
                <a:latin typeface="Arial"/>
                <a:cs typeface="Arial"/>
              </a:rPr>
            </a:br>
            <a:r>
              <a:rPr lang="it-IT" sz="2000" dirty="0">
                <a:latin typeface="Arial"/>
                <a:cs typeface="Arial"/>
              </a:rPr>
              <a:t>- Formato quesiti e criteri di correzione - Tipi di compito richiesti dai quesiti </a:t>
            </a:r>
          </a:p>
          <a:p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41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B470A-479A-40CB-8C2D-8F7A699D29A6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698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4"/>
          <p:cNvSpPr txBox="1">
            <a:spLocks noChangeArrowheads="1"/>
          </p:cNvSpPr>
          <p:nvPr/>
        </p:nvSpPr>
        <p:spPr bwMode="auto">
          <a:xfrm>
            <a:off x="4984750" y="1647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it-IT" altLang="it-IT">
              <a:latin typeface="Constantia" pitchFamily="18" charset="0"/>
            </a:endParaRPr>
          </a:p>
        </p:txBody>
      </p:sp>
      <p:sp>
        <p:nvSpPr>
          <p:cNvPr id="43011" name="Rectangle 9"/>
          <p:cNvSpPr>
            <a:spLocks noChangeArrowheads="1"/>
          </p:cNvSpPr>
          <p:nvPr/>
        </p:nvSpPr>
        <p:spPr bwMode="auto">
          <a:xfrm>
            <a:off x="182563" y="3062288"/>
            <a:ext cx="1841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it-IT" altLang="it-IT" sz="900">
                <a:latin typeface="Constantia" pitchFamily="18" charset="0"/>
              </a:rPr>
              <a:t/>
            </a:r>
            <a:br>
              <a:rPr lang="it-IT" altLang="it-IT" sz="900">
                <a:latin typeface="Constantia" pitchFamily="18" charset="0"/>
              </a:rPr>
            </a:br>
            <a:endParaRPr lang="it-IT" altLang="it-IT">
              <a:latin typeface="Constantia" pitchFamily="18" charset="0"/>
            </a:endParaRPr>
          </a:p>
        </p:txBody>
      </p:sp>
      <p:sp>
        <p:nvSpPr>
          <p:cNvPr id="43012" name="Rectangle 16"/>
          <p:cNvSpPr>
            <a:spLocks noChangeArrowheads="1"/>
          </p:cNvSpPr>
          <p:nvPr/>
        </p:nvSpPr>
        <p:spPr bwMode="auto">
          <a:xfrm>
            <a:off x="182563" y="3062288"/>
            <a:ext cx="1841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it-IT" altLang="it-IT" sz="900">
                <a:latin typeface="Constantia" pitchFamily="18" charset="0"/>
              </a:rPr>
              <a:t/>
            </a:r>
            <a:br>
              <a:rPr lang="it-IT" altLang="it-IT" sz="900">
                <a:latin typeface="Constantia" pitchFamily="18" charset="0"/>
              </a:rPr>
            </a:br>
            <a:endParaRPr lang="it-IT" altLang="it-IT">
              <a:latin typeface="Constantia" pitchFamily="18" charset="0"/>
            </a:endParaRPr>
          </a:p>
        </p:txBody>
      </p:sp>
      <p:sp>
        <p:nvSpPr>
          <p:cNvPr id="43013" name="TextBox 7"/>
          <p:cNvSpPr txBox="1">
            <a:spLocks noChangeArrowheads="1"/>
          </p:cNvSpPr>
          <p:nvPr/>
        </p:nvSpPr>
        <p:spPr bwMode="auto">
          <a:xfrm>
            <a:off x="251520" y="980728"/>
            <a:ext cx="8740080" cy="4893647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1" hangingPunct="1">
              <a:buFont typeface="Wingdings" charset="2"/>
              <a:buChar char="v"/>
            </a:pPr>
            <a:r>
              <a:rPr lang="it-IT" altLang="it-IT" sz="2400" dirty="0" smtClean="0">
                <a:latin typeface="Arial"/>
                <a:cs typeface="Arial"/>
              </a:rPr>
              <a:t>Pragmatico-testuale</a:t>
            </a:r>
            <a:r>
              <a:rPr lang="it-IT" altLang="it-IT" sz="2400" dirty="0">
                <a:latin typeface="Arial"/>
                <a:cs typeface="Arial"/>
              </a:rPr>
              <a:t>: capacità di ricostruire, a partire dalla lettura del testo e da conoscenze enciclopediche, l’insieme di significati che il testo veicola, assieme al modo in cui essi sono veicolati</a:t>
            </a:r>
          </a:p>
          <a:p>
            <a:pPr marL="342900" indent="-342900" eaLnBrk="1" hangingPunct="1">
              <a:buFont typeface="Wingdings" charset="2"/>
              <a:buChar char="v"/>
            </a:pPr>
            <a:endParaRPr lang="it-IT" altLang="it-IT" sz="2400" dirty="0">
              <a:latin typeface="Arial"/>
              <a:cs typeface="Arial"/>
            </a:endParaRPr>
          </a:p>
          <a:p>
            <a:pPr marL="342900" indent="-342900" eaLnBrk="1" hangingPunct="1">
              <a:buFont typeface="Wingdings" charset="2"/>
              <a:buChar char="v"/>
            </a:pPr>
            <a:r>
              <a:rPr lang="it-IT" altLang="it-IT" sz="2400" dirty="0">
                <a:latin typeface="Arial"/>
                <a:cs typeface="Arial"/>
              </a:rPr>
              <a:t>L</a:t>
            </a:r>
            <a:r>
              <a:rPr lang="it-IT" altLang="it-IT" sz="2400" dirty="0" smtClean="0">
                <a:latin typeface="Arial"/>
                <a:cs typeface="Arial"/>
              </a:rPr>
              <a:t>essicale </a:t>
            </a:r>
            <a:r>
              <a:rPr lang="it-IT" altLang="it-IT" sz="2400" dirty="0">
                <a:latin typeface="Arial"/>
                <a:cs typeface="Arial"/>
              </a:rPr>
              <a:t>relativa alla lettura: capacità di individuare il significato, pertinente a un determinato contesto, di un vocabolo (anche non conosciuto) e le relazioni di significato tra vocaboli in vari punti del testo.</a:t>
            </a:r>
          </a:p>
          <a:p>
            <a:pPr marL="342900" indent="-342900" eaLnBrk="1" hangingPunct="1">
              <a:buFont typeface="Wingdings" charset="2"/>
              <a:buChar char="v"/>
            </a:pPr>
            <a:endParaRPr lang="it-IT" altLang="it-IT" sz="2400" dirty="0">
              <a:latin typeface="Arial"/>
              <a:cs typeface="Arial"/>
            </a:endParaRPr>
          </a:p>
          <a:p>
            <a:pPr marL="342900" indent="-342900" eaLnBrk="1" hangingPunct="1">
              <a:buFont typeface="Wingdings" charset="2"/>
              <a:buChar char="v"/>
            </a:pPr>
            <a:r>
              <a:rPr lang="it-IT" altLang="it-IT" sz="2400" dirty="0">
                <a:latin typeface="Arial"/>
                <a:cs typeface="Arial"/>
              </a:rPr>
              <a:t>G</a:t>
            </a:r>
            <a:r>
              <a:rPr lang="it-IT" altLang="it-IT" sz="2400" dirty="0" smtClean="0">
                <a:latin typeface="Arial"/>
                <a:cs typeface="Arial"/>
              </a:rPr>
              <a:t>rammaticale </a:t>
            </a:r>
            <a:r>
              <a:rPr lang="it-IT" altLang="it-IT" sz="2400" dirty="0">
                <a:latin typeface="Arial"/>
                <a:cs typeface="Arial"/>
              </a:rPr>
              <a:t>relativa alla lettura: capacità di individuare le strutture morfosintattiche della frase e le strutture interpuntive in funzione della loro </a:t>
            </a:r>
            <a:r>
              <a:rPr lang="it-IT" altLang="it-IT" sz="2400" dirty="0" smtClean="0">
                <a:latin typeface="Arial"/>
                <a:cs typeface="Arial"/>
              </a:rPr>
              <a:t>pertinenza testuale.</a:t>
            </a:r>
            <a:endParaRPr lang="it-IT" altLang="it-IT" sz="2400" dirty="0">
              <a:latin typeface="Arial"/>
              <a:cs typeface="Arial"/>
            </a:endParaRPr>
          </a:p>
        </p:txBody>
      </p:sp>
      <p:sp>
        <p:nvSpPr>
          <p:cNvPr id="43014" name="TextBox 9"/>
          <p:cNvSpPr txBox="1">
            <a:spLocks noChangeArrowheads="1"/>
          </p:cNvSpPr>
          <p:nvPr/>
        </p:nvSpPr>
        <p:spPr bwMode="auto">
          <a:xfrm>
            <a:off x="395536" y="260648"/>
            <a:ext cx="81388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it-IT" altLang="it-IT" sz="3600" dirty="0">
                <a:latin typeface="Arial"/>
                <a:cs typeface="Arial"/>
              </a:rPr>
              <a:t>	</a:t>
            </a:r>
            <a:r>
              <a:rPr lang="it-IT" altLang="it-IT" sz="3600" dirty="0" smtClean="0">
                <a:latin typeface="Arial"/>
                <a:cs typeface="Arial"/>
              </a:rPr>
              <a:t>  </a:t>
            </a:r>
            <a:r>
              <a:rPr lang="it-IT" altLang="it-IT" sz="2800" dirty="0" smtClean="0">
                <a:latin typeface="Arial"/>
                <a:cs typeface="Arial"/>
              </a:rPr>
              <a:t>Le dimensioni della competenza di lettura</a:t>
            </a:r>
            <a:endParaRPr lang="it-IT" altLang="it-IT" sz="2800" dirty="0">
              <a:latin typeface="Arial"/>
              <a:cs typeface="Arial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42</a:t>
            </a:fld>
            <a:endParaRPr lang="it-IT"/>
          </a:p>
        </p:txBody>
      </p:sp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D78F3-91D8-4231-BC1E-5F44AF2785F2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Cosa misura la prova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600201"/>
            <a:ext cx="8147248" cy="3773016"/>
          </a:xfrm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 smtClean="0">
                <a:latin typeface="Arial"/>
                <a:cs typeface="Arial"/>
              </a:rPr>
              <a:t>Nelle prove di italiano INVALSI che necessariamente devono essere di semplice somministrazione e correzione sono indagate:</a:t>
            </a:r>
          </a:p>
          <a:p>
            <a:pPr>
              <a:buFont typeface="Wingdings" charset="2"/>
              <a:buChar char="v"/>
            </a:pPr>
            <a:r>
              <a:rPr lang="it-IT" sz="2800" dirty="0" smtClean="0">
                <a:latin typeface="Arial"/>
                <a:cs typeface="Arial"/>
              </a:rPr>
              <a:t> le dimensioni della lettura e comprensione del testo </a:t>
            </a:r>
          </a:p>
          <a:p>
            <a:pPr>
              <a:buFont typeface="Wingdings" charset="2"/>
              <a:buChar char="v"/>
            </a:pPr>
            <a:r>
              <a:rPr lang="it-IT" sz="2800" dirty="0" smtClean="0">
                <a:latin typeface="Arial"/>
                <a:cs typeface="Arial"/>
              </a:rPr>
              <a:t>gli aspetti grammaticali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43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A770-BFF2-4946-A573-4631710C4A8E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86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Come Invalsi misura la lettura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56992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it-IT" sz="2800" dirty="0" smtClean="0">
                <a:latin typeface="Arial"/>
                <a:cs typeface="Arial"/>
              </a:rPr>
              <a:t>Il concetto di </a:t>
            </a:r>
            <a:r>
              <a:rPr lang="it-IT" sz="2800" dirty="0" err="1" smtClean="0">
                <a:latin typeface="Arial"/>
                <a:cs typeface="Arial"/>
              </a:rPr>
              <a:t>literacy</a:t>
            </a:r>
            <a:r>
              <a:rPr lang="it-IT" sz="2800" dirty="0" smtClean="0">
                <a:latin typeface="Arial"/>
                <a:cs typeface="Arial"/>
              </a:rPr>
              <a:t> di lettura può essere descritto considerando questi elementi: </a:t>
            </a:r>
          </a:p>
          <a:p>
            <a:r>
              <a:rPr lang="it-IT" sz="2800" dirty="0" smtClean="0">
                <a:latin typeface="Arial"/>
                <a:cs typeface="Arial"/>
              </a:rPr>
              <a:t>tipologia </a:t>
            </a:r>
            <a:r>
              <a:rPr lang="it-IT" sz="2800" dirty="0">
                <a:latin typeface="Arial"/>
                <a:cs typeface="Arial"/>
              </a:rPr>
              <a:t>dei </a:t>
            </a:r>
            <a:r>
              <a:rPr lang="it-IT" sz="2800" dirty="0" smtClean="0">
                <a:latin typeface="Arial"/>
                <a:cs typeface="Arial"/>
              </a:rPr>
              <a:t>testi</a:t>
            </a:r>
          </a:p>
          <a:p>
            <a:r>
              <a:rPr lang="it-IT" sz="2800" dirty="0">
                <a:latin typeface="Arial"/>
                <a:cs typeface="Arial"/>
              </a:rPr>
              <a:t>f</a:t>
            </a:r>
            <a:r>
              <a:rPr lang="it-IT" sz="2800" dirty="0" smtClean="0">
                <a:latin typeface="Arial"/>
                <a:cs typeface="Arial"/>
              </a:rPr>
              <a:t>ormati dei testi  </a:t>
            </a:r>
          </a:p>
          <a:p>
            <a:r>
              <a:rPr lang="it-IT" sz="2800" dirty="0" smtClean="0">
                <a:latin typeface="Arial"/>
                <a:cs typeface="Arial"/>
              </a:rPr>
              <a:t>aspetti (i processi e le abilità)</a:t>
            </a:r>
          </a:p>
          <a:p>
            <a:endParaRPr lang="it-IT" dirty="0" smtClean="0">
              <a:latin typeface="Arial"/>
              <a:cs typeface="Arial"/>
            </a:endParaRPr>
          </a:p>
          <a:p>
            <a:endParaRPr lang="it-IT" dirty="0" smtClean="0">
              <a:latin typeface="Arial"/>
              <a:cs typeface="Arial"/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44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D521-B621-43E4-BC59-21FBC5E7F610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988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Tipologia dei testi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844824"/>
            <a:ext cx="7705923" cy="4220697"/>
          </a:xfrm>
          <a:ln w="762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800" dirty="0" smtClean="0">
                <a:latin typeface="Arial"/>
                <a:cs typeface="Arial"/>
              </a:rPr>
              <a:t>I testi utilizzati per la prova possono essere di tipo:</a:t>
            </a:r>
          </a:p>
          <a:p>
            <a:pPr>
              <a:buFont typeface="Wingdings" charset="2"/>
              <a:buChar char="v"/>
            </a:pPr>
            <a:r>
              <a:rPr lang="it-IT" sz="2800" dirty="0" smtClean="0">
                <a:latin typeface="Arial"/>
                <a:cs typeface="Arial"/>
              </a:rPr>
              <a:t>narrativo</a:t>
            </a:r>
          </a:p>
          <a:p>
            <a:pPr>
              <a:buFont typeface="Wingdings" charset="2"/>
              <a:buChar char="v"/>
            </a:pPr>
            <a:r>
              <a:rPr lang="it-IT" sz="2800" dirty="0" smtClean="0">
                <a:latin typeface="Arial"/>
                <a:cs typeface="Arial"/>
              </a:rPr>
              <a:t>descrittivo</a:t>
            </a:r>
          </a:p>
          <a:p>
            <a:pPr>
              <a:buFont typeface="Wingdings" charset="2"/>
              <a:buChar char="v"/>
            </a:pPr>
            <a:r>
              <a:rPr lang="it-IT" sz="2800" dirty="0" smtClean="0">
                <a:latin typeface="Arial"/>
                <a:cs typeface="Arial"/>
              </a:rPr>
              <a:t>argomentativo</a:t>
            </a:r>
          </a:p>
          <a:p>
            <a:pPr>
              <a:buFont typeface="Wingdings" charset="2"/>
              <a:buChar char="v"/>
            </a:pPr>
            <a:r>
              <a:rPr lang="it-IT" sz="2800" dirty="0" smtClean="0">
                <a:latin typeface="Arial"/>
                <a:cs typeface="Arial"/>
              </a:rPr>
              <a:t>espositivo</a:t>
            </a:r>
          </a:p>
          <a:p>
            <a:pPr>
              <a:buFont typeface="Wingdings" charset="2"/>
              <a:buChar char="v"/>
            </a:pPr>
            <a:r>
              <a:rPr lang="it-IT" sz="2800" dirty="0" smtClean="0">
                <a:latin typeface="Arial"/>
                <a:cs typeface="Arial"/>
              </a:rPr>
              <a:t>regolativo</a:t>
            </a:r>
            <a:endParaRPr lang="it-IT" sz="2800" dirty="0">
              <a:latin typeface="Arial"/>
              <a:cs typeface="Arial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45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B03B-6E1A-4F78-8ED8-88FD40B55458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481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I formati dei testi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772816"/>
            <a:ext cx="8208912" cy="42919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3300" dirty="0" smtClean="0">
                <a:latin typeface="Arial"/>
                <a:cs typeface="Arial"/>
              </a:rPr>
              <a:t>Nelle prove Invalsi i testi sono classificati come:</a:t>
            </a:r>
          </a:p>
          <a:p>
            <a:pPr marL="0" indent="0">
              <a:buNone/>
            </a:pPr>
            <a:r>
              <a:rPr lang="it-IT" sz="3300" dirty="0" smtClean="0">
                <a:latin typeface="Arial"/>
                <a:cs typeface="Arial"/>
              </a:rPr>
              <a:t>	</a:t>
            </a:r>
            <a:endParaRPr lang="it-IT" sz="3300" dirty="0">
              <a:latin typeface="Arial"/>
              <a:cs typeface="Arial"/>
            </a:endParaRP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sz="1800" dirty="0" smtClean="0">
                <a:latin typeface="Arial"/>
                <a:cs typeface="Arial"/>
              </a:rPr>
              <a:t>					</a:t>
            </a:r>
          </a:p>
          <a:p>
            <a:pPr marL="0" indent="0">
              <a:buNone/>
            </a:pPr>
            <a:r>
              <a:rPr lang="it-IT" sz="1800" dirty="0" smtClean="0">
                <a:latin typeface="Arial"/>
                <a:cs typeface="Arial"/>
              </a:rPr>
              <a:t>Testi interamente verbali             Presenza di elementi iconici        Elementi continui e non continui</a:t>
            </a:r>
          </a:p>
          <a:p>
            <a:pPr marL="0" indent="0">
              <a:buNone/>
            </a:pPr>
            <a:endParaRPr lang="it-IT" sz="1800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it-IT" sz="1800" dirty="0" smtClean="0">
                <a:latin typeface="Arial"/>
                <a:cs typeface="Arial"/>
              </a:rPr>
              <a:t>			</a:t>
            </a:r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46</a:t>
            </a:fld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6444208" y="2708920"/>
            <a:ext cx="1080120" cy="136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latin typeface="Arial"/>
                <a:cs typeface="Arial"/>
              </a:rPr>
              <a:t>misti</a:t>
            </a:r>
            <a:endParaRPr lang="it-IT" dirty="0">
              <a:latin typeface="Arial"/>
              <a:cs typeface="Arial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3707904" y="2708920"/>
            <a:ext cx="1080120" cy="136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Arial"/>
                <a:cs typeface="Arial"/>
              </a:rPr>
              <a:t>n</a:t>
            </a:r>
            <a:r>
              <a:rPr lang="it-IT" dirty="0" smtClean="0">
                <a:latin typeface="Arial"/>
                <a:cs typeface="Arial"/>
              </a:rPr>
              <a:t>on continui</a:t>
            </a:r>
            <a:endParaRPr lang="it-IT" dirty="0">
              <a:latin typeface="Arial"/>
              <a:cs typeface="Arial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331640" y="2708920"/>
            <a:ext cx="1080120" cy="136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dirty="0">
                <a:latin typeface="Arial"/>
                <a:cs typeface="Arial"/>
              </a:rPr>
              <a:t>c</a:t>
            </a:r>
            <a:r>
              <a:rPr lang="it-IT" sz="2000" dirty="0" smtClean="0">
                <a:latin typeface="Arial"/>
                <a:cs typeface="Arial"/>
              </a:rPr>
              <a:t>ontinui</a:t>
            </a:r>
            <a:endParaRPr lang="it-IT" sz="2000" dirty="0">
              <a:latin typeface="Arial"/>
              <a:cs typeface="Arial"/>
            </a:endParaRPr>
          </a:p>
        </p:txBody>
      </p:sp>
      <p:sp>
        <p:nvSpPr>
          <p:cNvPr id="16" name="Freccia giù 15"/>
          <p:cNvSpPr/>
          <p:nvPr/>
        </p:nvSpPr>
        <p:spPr>
          <a:xfrm>
            <a:off x="1763688" y="4077072"/>
            <a:ext cx="45719" cy="5040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giù 17"/>
          <p:cNvSpPr/>
          <p:nvPr/>
        </p:nvSpPr>
        <p:spPr>
          <a:xfrm>
            <a:off x="6948264" y="4077072"/>
            <a:ext cx="45719" cy="5040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Freccia giù 18"/>
          <p:cNvSpPr/>
          <p:nvPr/>
        </p:nvSpPr>
        <p:spPr>
          <a:xfrm>
            <a:off x="4283968" y="4077072"/>
            <a:ext cx="45719" cy="5040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B7AF3-31C9-4C4A-9CD0-40E0EFA7482B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314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1143000"/>
          </a:xfrm>
        </p:spPr>
        <p:txBody>
          <a:bodyPr>
            <a:normAutofit fontScale="90000"/>
          </a:bodyPr>
          <a:lstStyle/>
          <a:p>
            <a:r>
              <a:rPr lang="it-IT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Tipo testi: letterario e non letterario</a:t>
            </a:r>
            <a:endParaRPr lang="it-IT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Segnaposto contenut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84" y="1600200"/>
            <a:ext cx="8064831" cy="4525963"/>
          </a:xfrm>
          <a:prstGeom prst="rect">
            <a:avLst/>
          </a:prstGeom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47</a:t>
            </a:fld>
            <a:endParaRPr lang="it-IT"/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308" y="9398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84E87-7AD2-4177-BD21-DA350CAB4358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557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Caratteristiche dei testi</a:t>
            </a:r>
            <a:endParaRPr lang="it-IT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Segnaposto contenut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84743"/>
            <a:ext cx="8229600" cy="4156877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48</a:t>
            </a:fld>
            <a:endParaRPr lang="it-IT"/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6B28-B4B3-4510-94A4-89469F0AB5AF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24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Gli aspetti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 w="762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800" dirty="0" smtClean="0">
                <a:latin typeface="Arial"/>
                <a:cs typeface="Arial"/>
              </a:rPr>
              <a:t>Gli aspetti sono le abilità cognitive che i lettori utilizzano nella lettura. </a:t>
            </a:r>
          </a:p>
          <a:p>
            <a:pPr marL="0" indent="0">
              <a:buNone/>
            </a:pPr>
            <a:r>
              <a:rPr lang="it-IT" sz="2800" dirty="0" smtClean="0">
                <a:latin typeface="Arial"/>
                <a:cs typeface="Arial"/>
              </a:rPr>
              <a:t>Questi aspetti definiscono il costrutto di lettura e sono le fondamenta sulle quali gli autori costruiscono i diversi compiti che formeranno le prove.</a:t>
            </a:r>
            <a:endParaRPr lang="it-IT" sz="28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it-IT" sz="2800" dirty="0" smtClean="0">
                <a:latin typeface="Arial"/>
                <a:cs typeface="Arial"/>
              </a:rPr>
              <a:t>Gli aspetti considerati nella prova Invalsi sono sette 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49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866DC-3DB7-4B4E-BF27-11F697C416E8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775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C81DECAE-9182-48EF-BE8F-4460D0C8D88E}" type="slidenum">
              <a:rPr lang="it-IT"/>
              <a:pPr algn="ctr">
                <a:defRPr/>
              </a:pPr>
              <a:t>5</a:t>
            </a:fld>
            <a:endParaRPr lang="it-IT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626269" y="323850"/>
            <a:ext cx="8208962" cy="1368425"/>
          </a:xfrm>
          <a:ln w="76200">
            <a:solidFill>
              <a:schemeClr val="bg1"/>
            </a:solidFill>
          </a:ln>
        </p:spPr>
        <p:txBody>
          <a:bodyPr/>
          <a:lstStyle/>
          <a:p>
            <a:pPr eaLnBrk="1" hangingPunct="1"/>
            <a:r>
              <a:rPr lang="it-IT" altLang="it-IT" b="1" dirty="0" smtClean="0">
                <a:solidFill>
                  <a:srgbClr val="002060"/>
                </a:solidFill>
              </a:rPr>
              <a:t>Abilità</a:t>
            </a:r>
            <a:r>
              <a:rPr lang="it-IT" altLang="it-IT" sz="2000" dirty="0" smtClean="0">
                <a:solidFill>
                  <a:srgbClr val="002060"/>
                </a:solidFill>
              </a:rPr>
              <a:t> </a:t>
            </a:r>
            <a:br>
              <a:rPr lang="it-IT" altLang="it-IT" sz="2000" dirty="0" smtClean="0">
                <a:solidFill>
                  <a:srgbClr val="002060"/>
                </a:solidFill>
              </a:rPr>
            </a:br>
            <a:r>
              <a:rPr lang="it-IT" altLang="it-IT" sz="2000" b="1" dirty="0" smtClean="0">
                <a:solidFill>
                  <a:srgbClr val="002060"/>
                </a:solidFill>
              </a:rPr>
              <a:t>definizione CE-EQF 2008</a:t>
            </a:r>
            <a:endParaRPr lang="it-IT" altLang="it-IT" b="1" dirty="0" smtClean="0">
              <a:solidFill>
                <a:srgbClr val="002060"/>
              </a:solidFill>
            </a:endParaRP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916113"/>
            <a:ext cx="7777163" cy="4105175"/>
          </a:xfr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/>
          <a:lstStyle/>
          <a:p>
            <a:r>
              <a:rPr lang="it-IT" altLang="it-IT" b="1" dirty="0" smtClean="0">
                <a:solidFill>
                  <a:srgbClr val="002060"/>
                </a:solidFill>
              </a:rPr>
              <a:t>Applicare le conoscenze e usare il </a:t>
            </a:r>
            <a:r>
              <a:rPr lang="it-IT" altLang="it-IT" b="1" i="1" dirty="0" err="1" smtClean="0">
                <a:solidFill>
                  <a:srgbClr val="002060"/>
                </a:solidFill>
              </a:rPr>
              <a:t>know</a:t>
            </a:r>
            <a:r>
              <a:rPr lang="it-IT" altLang="it-IT" b="1" i="1" dirty="0" smtClean="0">
                <a:solidFill>
                  <a:srgbClr val="002060"/>
                </a:solidFill>
              </a:rPr>
              <a:t> how</a:t>
            </a:r>
            <a:r>
              <a:rPr lang="it-IT" altLang="it-IT" b="1" dirty="0" smtClean="0">
                <a:solidFill>
                  <a:srgbClr val="002060"/>
                </a:solidFill>
              </a:rPr>
              <a:t> necessario per portare a termine compiti e risolvere problemi. </a:t>
            </a:r>
          </a:p>
          <a:p>
            <a:r>
              <a:rPr lang="it-IT" altLang="it-IT" b="1" dirty="0" smtClean="0">
                <a:solidFill>
                  <a:srgbClr val="002060"/>
                </a:solidFill>
              </a:rPr>
              <a:t>Sono cognitive (uso del pensiero logico, intuitivo e creativo) e pratiche (abilità manuale, uso di metodi, di materiali, di strumenti).</a:t>
            </a:r>
            <a:endParaRPr lang="it-IT" altLang="it-IT" dirty="0" smtClean="0">
              <a:solidFill>
                <a:srgbClr val="002060"/>
              </a:solidFill>
            </a:endParaRPr>
          </a:p>
        </p:txBody>
      </p:sp>
      <p:pic>
        <p:nvPicPr>
          <p:cNvPr id="44037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668" y="49408"/>
            <a:ext cx="563563" cy="64452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Carla Galdino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E50D2-FAFC-48C4-B372-64ED7CBD7F36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24526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4"/>
          <p:cNvSpPr txBox="1">
            <a:spLocks noChangeArrowheads="1"/>
          </p:cNvSpPr>
          <p:nvPr/>
        </p:nvSpPr>
        <p:spPr bwMode="auto">
          <a:xfrm>
            <a:off x="4984750" y="1647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it-IT" altLang="it-IT">
              <a:latin typeface="Constantia" pitchFamily="18" charset="0"/>
            </a:endParaRPr>
          </a:p>
        </p:txBody>
      </p:sp>
      <p:sp>
        <p:nvSpPr>
          <p:cNvPr id="44035" name="Rectangle 9"/>
          <p:cNvSpPr>
            <a:spLocks noChangeArrowheads="1"/>
          </p:cNvSpPr>
          <p:nvPr/>
        </p:nvSpPr>
        <p:spPr bwMode="auto">
          <a:xfrm>
            <a:off x="182563" y="3062288"/>
            <a:ext cx="1841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it-IT" altLang="it-IT" sz="900">
                <a:latin typeface="Constantia" pitchFamily="18" charset="0"/>
              </a:rPr>
              <a:t/>
            </a:r>
            <a:br>
              <a:rPr lang="it-IT" altLang="it-IT" sz="900">
                <a:latin typeface="Constantia" pitchFamily="18" charset="0"/>
              </a:rPr>
            </a:br>
            <a:endParaRPr lang="it-IT" altLang="it-IT">
              <a:latin typeface="Constantia" pitchFamily="18" charset="0"/>
            </a:endParaRPr>
          </a:p>
        </p:txBody>
      </p:sp>
      <p:sp>
        <p:nvSpPr>
          <p:cNvPr id="44036" name="Rectangle 16"/>
          <p:cNvSpPr>
            <a:spLocks noChangeArrowheads="1"/>
          </p:cNvSpPr>
          <p:nvPr/>
        </p:nvSpPr>
        <p:spPr bwMode="auto">
          <a:xfrm>
            <a:off x="182563" y="3062288"/>
            <a:ext cx="1841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it-IT" altLang="it-IT" sz="900">
                <a:latin typeface="Constantia" pitchFamily="18" charset="0"/>
              </a:rPr>
              <a:t/>
            </a:r>
            <a:br>
              <a:rPr lang="it-IT" altLang="it-IT" sz="900">
                <a:latin typeface="Constantia" pitchFamily="18" charset="0"/>
              </a:rPr>
            </a:br>
            <a:endParaRPr lang="it-IT" altLang="it-IT">
              <a:latin typeface="Constantia" pitchFamily="18" charset="0"/>
            </a:endParaRPr>
          </a:p>
        </p:txBody>
      </p:sp>
      <p:pic>
        <p:nvPicPr>
          <p:cNvPr id="4403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371600"/>
            <a:ext cx="8459788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59436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304800" y="188640"/>
            <a:ext cx="7507560" cy="1008112"/>
          </a:xfrm>
          <a:prstGeom prst="rect">
            <a:avLst/>
          </a:prstGeom>
          <a:noFill/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r>
              <a:rPr lang="it-IT" altLang="it-IT" sz="3200" dirty="0" smtClean="0">
                <a:latin typeface="Arial"/>
                <a:cs typeface="Arial"/>
              </a:rPr>
              <a:t>      </a:t>
            </a:r>
            <a:r>
              <a:rPr lang="it-IT" altLang="it-IT" sz="3200" dirty="0" err="1" smtClean="0">
                <a:latin typeface="Arial"/>
                <a:cs typeface="Arial"/>
              </a:rPr>
              <a:t>QdR</a:t>
            </a:r>
            <a:r>
              <a:rPr lang="it-IT" altLang="it-IT" sz="3200" dirty="0" smtClean="0">
                <a:latin typeface="Arial"/>
                <a:cs typeface="Arial"/>
              </a:rPr>
              <a:t> Invalsi: gli aspetti </a:t>
            </a:r>
            <a:r>
              <a:rPr lang="it-IT" altLang="it-IT" sz="3200" dirty="0">
                <a:latin typeface="Arial"/>
                <a:cs typeface="Arial"/>
              </a:rPr>
              <a:t>della lettura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50</a:t>
            </a:fld>
            <a:endParaRPr lang="it-IT"/>
          </a:p>
        </p:txBody>
      </p:sp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8F45-8101-435C-B733-7CCD12C26C73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4000" dirty="0" smtClean="0">
                <a:latin typeface="Arial"/>
                <a:cs typeface="Arial"/>
              </a:rPr>
              <a:t>         Gli ambiti grammaticali delle prove Invalsi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 w="76200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 smtClean="0">
                <a:latin typeface="Arial"/>
                <a:cs typeface="Arial"/>
              </a:rPr>
              <a:t>I contenuti grammaticali presenti nella parte di prova grammaticale sono:</a:t>
            </a:r>
          </a:p>
          <a:p>
            <a:pPr>
              <a:buFont typeface="Wingdings" charset="2"/>
              <a:buChar char="v"/>
            </a:pPr>
            <a:r>
              <a:rPr lang="it-IT" dirty="0" smtClean="0">
                <a:latin typeface="Arial"/>
                <a:cs typeface="Arial"/>
              </a:rPr>
              <a:t>Ortografia</a:t>
            </a:r>
          </a:p>
          <a:p>
            <a:pPr>
              <a:buFont typeface="Wingdings" charset="2"/>
              <a:buChar char="v"/>
            </a:pPr>
            <a:r>
              <a:rPr lang="it-IT" dirty="0" smtClean="0">
                <a:latin typeface="Arial"/>
                <a:cs typeface="Arial"/>
              </a:rPr>
              <a:t>Morfologia</a:t>
            </a:r>
          </a:p>
          <a:p>
            <a:pPr>
              <a:buFont typeface="Wingdings" charset="2"/>
              <a:buChar char="v"/>
            </a:pPr>
            <a:r>
              <a:rPr lang="it-IT" dirty="0" smtClean="0">
                <a:latin typeface="Arial"/>
                <a:cs typeface="Arial"/>
              </a:rPr>
              <a:t>Formazione delle parole</a:t>
            </a:r>
          </a:p>
          <a:p>
            <a:pPr>
              <a:buFont typeface="Wingdings" charset="2"/>
              <a:buChar char="v"/>
            </a:pPr>
            <a:r>
              <a:rPr lang="it-IT" dirty="0" smtClean="0">
                <a:latin typeface="Arial"/>
                <a:cs typeface="Arial"/>
              </a:rPr>
              <a:t>Lessico e semantica</a:t>
            </a:r>
          </a:p>
          <a:p>
            <a:pPr>
              <a:buFont typeface="Wingdings" charset="2"/>
              <a:buChar char="v"/>
            </a:pPr>
            <a:r>
              <a:rPr lang="it-IT" dirty="0" smtClean="0">
                <a:latin typeface="Arial"/>
                <a:cs typeface="Arial"/>
              </a:rPr>
              <a:t>Sintassi</a:t>
            </a:r>
          </a:p>
          <a:p>
            <a:pPr>
              <a:buFont typeface="Wingdings" charset="2"/>
              <a:buChar char="v"/>
            </a:pPr>
            <a:r>
              <a:rPr lang="it-IT" dirty="0" smtClean="0">
                <a:latin typeface="Arial"/>
                <a:cs typeface="Arial"/>
              </a:rPr>
              <a:t>Testualità</a:t>
            </a:r>
            <a:endParaRPr lang="it-IT" dirty="0">
              <a:latin typeface="Arial"/>
              <a:cs typeface="Arial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51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B8C7C-6CB3-4234-AC8B-A710B6A9F0CB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177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Come si costruisce una prova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  <a:ln w="76200">
            <a:solidFill>
              <a:srgbClr val="FF0000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Clr>
                <a:schemeClr val="folHlink"/>
              </a:buClr>
              <a:buNone/>
            </a:pP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Fase 1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: proposte di testi per la prova e formulazione degli item (200 autori docenti scuola e università)</a:t>
            </a:r>
          </a:p>
          <a:p>
            <a:pPr marL="0" indent="0">
              <a:buClr>
                <a:schemeClr val="folHlink"/>
              </a:buClr>
              <a:buNone/>
            </a:pPr>
            <a:r>
              <a:rPr lang="it-IT" altLang="it-IT" b="1" dirty="0">
                <a:latin typeface="Arial" panose="020B0604020202020204" pitchFamily="34" charset="0"/>
                <a:cs typeface="Arial" panose="020B0604020202020204" pitchFamily="34" charset="0"/>
              </a:rPr>
              <a:t>Fase 2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Messa a punto delle prove </a:t>
            </a:r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Fase 3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: composizione dei fascicoli per il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-test</a:t>
            </a:r>
          </a:p>
          <a:p>
            <a:pPr marL="0" indent="0">
              <a:buClr>
                <a:schemeClr val="folHlink"/>
              </a:buClr>
              <a:buNone/>
              <a:defRPr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Fase 4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-test: somministrazione della prova a un campione casuale di classi con rappresentatività nazionale</a:t>
            </a:r>
          </a:p>
          <a:p>
            <a:pPr>
              <a:buNone/>
              <a:defRPr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Fase 5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: analisi statistica dei risultati del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-test, calibrazione delle domande e messa a punto della prova</a:t>
            </a:r>
          </a:p>
          <a:p>
            <a:pPr marL="0" indent="0">
              <a:buClr>
                <a:schemeClr val="folHlink"/>
              </a:buClr>
              <a:buNone/>
              <a:defRPr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Fase 6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: messa a punto delle prove (ricercatori Invalsi, esperti)</a:t>
            </a:r>
          </a:p>
          <a:p>
            <a:pPr marL="0" indent="0">
              <a:buClr>
                <a:schemeClr val="folHlink"/>
              </a:buClr>
              <a:buNone/>
              <a:defRPr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Fase 7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: somministrazione della prova definitiva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52</a:t>
            </a:fld>
            <a:endParaRPr lang="it-IT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22D2-72C8-41A3-9FF1-2D8239EEADEF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562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r>
              <a:rPr lang="it-IT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Strumenti per le scuole</a:t>
            </a:r>
            <a:endParaRPr lang="it-IT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Pubblicazioni dei risultati e guide alla lettura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it-IT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Rapporto sui risultati delle prove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it-IT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Rapporto tecnico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it-IT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Guida alla lettura (italiano e matematica)</a:t>
            </a:r>
            <a:endParaRPr lang="it-IT" sz="3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it-IT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Le trovate sul </a:t>
            </a:r>
            <a:r>
              <a:rPr lang="it-IT" sz="3300" dirty="0">
                <a:latin typeface="Arial" panose="020B0604020202020204" pitchFamily="34" charset="0"/>
                <a:cs typeface="Arial" panose="020B0604020202020204" pitchFamily="34" charset="0"/>
              </a:rPr>
              <a:t>sito Invalsi: </a:t>
            </a:r>
            <a:r>
              <a:rPr lang="it-IT" sz="33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</a:t>
            </a:r>
            <a:r>
              <a:rPr lang="it-IT" sz="33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www.invalsi.it/invalsi/index.php</a:t>
            </a:r>
            <a:endParaRPr lang="it-IT" sz="3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dirty="0" smtClean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53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B8BFD-139F-4D9C-A9B8-53E4B1A96476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137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7" name="Segnaposto contenut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46976"/>
            <a:ext cx="8229600" cy="3632411"/>
          </a:xfrm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54</a:t>
            </a:fld>
            <a:endParaRPr lang="it-IT"/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2441-51E0-49AD-9397-B9FC0869211F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000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7" name="Segnaposto contenut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94315"/>
            <a:ext cx="8229600" cy="3937733"/>
          </a:xfrm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55</a:t>
            </a:fld>
            <a:endParaRPr lang="it-IT"/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FA55-78F1-456E-B396-12D560C3F0F9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657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260349"/>
            <a:ext cx="7178997" cy="911225"/>
          </a:xfrm>
          <a:ln w="762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it-IT" sz="3200" kern="1200" dirty="0" smtClean="0">
                <a:solidFill>
                  <a:srgbClr val="006699"/>
                </a:solidFill>
                <a:ea typeface="ＭＳ Ｐゴシック" pitchFamily="34" charset="-128"/>
                <a:cs typeface="+mn-cs"/>
              </a:rPr>
              <a:t>PROVE STANDARDIZZATE</a:t>
            </a:r>
          </a:p>
        </p:txBody>
      </p:sp>
      <p:sp>
        <p:nvSpPr>
          <p:cNvPr id="41987" name="Content Placeholder 6"/>
          <p:cNvSpPr>
            <a:spLocks noGrp="1"/>
          </p:cNvSpPr>
          <p:nvPr>
            <p:ph idx="4294967295"/>
          </p:nvPr>
        </p:nvSpPr>
        <p:spPr>
          <a:xfrm>
            <a:off x="611560" y="1412777"/>
            <a:ext cx="7993063" cy="4752528"/>
          </a:xfrm>
          <a:ln w="76200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algn="just"/>
            <a:r>
              <a:rPr lang="it-IT" altLang="it-IT" sz="3000" dirty="0" smtClean="0">
                <a:latin typeface="Arial"/>
                <a:ea typeface="ＭＳ Ｐゴシック" panose="020B0600070205080204" pitchFamily="34" charset="-128"/>
                <a:cs typeface="Arial"/>
              </a:rPr>
              <a:t>La composizione di una prova standardizzata rivolta all</a:t>
            </a:r>
            <a:r>
              <a:rPr lang="it-IT" altLang="en-US" sz="3000" dirty="0" smtClean="0">
                <a:latin typeface="Arial"/>
                <a:ea typeface="ＭＳ Ｐゴシック" panose="020B0600070205080204" pitchFamily="34" charset="-128"/>
                <a:cs typeface="Arial"/>
              </a:rPr>
              <a:t>’</a:t>
            </a:r>
            <a:r>
              <a:rPr lang="it-IT" altLang="it-IT" sz="3000" dirty="0" smtClean="0">
                <a:latin typeface="Arial"/>
                <a:ea typeface="ＭＳ Ｐゴシック" panose="020B0600070205080204" pitchFamily="34" charset="-128"/>
                <a:cs typeface="Arial"/>
              </a:rPr>
              <a:t>accertamento su scala nazionale dei livelli di apprendimento non risponde agli stessi criteri che guidano la costruzione delle verifiche di classe.</a:t>
            </a:r>
          </a:p>
          <a:p>
            <a:pPr algn="just"/>
            <a:r>
              <a:rPr lang="it-IT" altLang="it-IT" sz="3000" dirty="0" smtClean="0">
                <a:latin typeface="Arial"/>
                <a:ea typeface="ＭＳ Ｐゴシック" panose="020B0600070205080204" pitchFamily="34" charset="-128"/>
                <a:cs typeface="Arial"/>
              </a:rPr>
              <a:t>Una prova standardizzata nazionale deve essere in grado di misurare i risultati degli studenti all</a:t>
            </a:r>
            <a:r>
              <a:rPr lang="it-IT" altLang="en-US" sz="3000" dirty="0" smtClean="0">
                <a:latin typeface="Arial"/>
                <a:ea typeface="ＭＳ Ｐゴシック" panose="020B0600070205080204" pitchFamily="34" charset="-128"/>
                <a:cs typeface="Arial"/>
              </a:rPr>
              <a:t>’</a:t>
            </a:r>
            <a:r>
              <a:rPr lang="it-IT" altLang="it-IT" sz="3000" dirty="0" smtClean="0">
                <a:latin typeface="Arial"/>
                <a:ea typeface="ＭＳ Ｐゴシック" panose="020B0600070205080204" pitchFamily="34" charset="-128"/>
                <a:cs typeface="Arial"/>
              </a:rPr>
              <a:t>interno di una scala di abilità/competenza molto lunga, dai livelli più bassi a quelli di eccellenza.</a:t>
            </a:r>
          </a:p>
          <a:p>
            <a:pPr>
              <a:buClr>
                <a:schemeClr val="folHlink"/>
              </a:buClr>
              <a:buFont typeface="Wingdings" panose="05000000000000000000" pitchFamily="2" charset="2"/>
              <a:buChar char="v"/>
            </a:pPr>
            <a:endParaRPr lang="it-IT" altLang="it-IT" sz="3200" dirty="0" smtClean="0">
              <a:latin typeface="Arial"/>
              <a:ea typeface="ＭＳ Ｐゴシック" panose="020B0600070205080204" pitchFamily="34" charset="-128"/>
              <a:cs typeface="Arial"/>
            </a:endParaRPr>
          </a:p>
          <a:p>
            <a:pPr>
              <a:buFontTx/>
              <a:buNone/>
            </a:pPr>
            <a:endParaRPr lang="it-IT" altLang="it-IT" sz="2400" b="1" dirty="0" smtClean="0">
              <a:latin typeface="Book Antiqua" panose="02040602050305030304" pitchFamily="18" charset="0"/>
              <a:ea typeface="ＭＳ Ｐゴシック" panose="020B0600070205080204" pitchFamily="34" charset="-128"/>
            </a:endParaRPr>
          </a:p>
        </p:txBody>
      </p:sp>
      <p:pic>
        <p:nvPicPr>
          <p:cNvPr id="4198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56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B9E4E-BC17-4AE0-B156-68B8012941DC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it-IT" sz="2800" b="1" kern="1200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Arial" pitchFamily="34" charset="0"/>
              </a:rPr>
              <a:t>Partecipazione alle prove Invalsi 2015  </a:t>
            </a:r>
            <a:br>
              <a:rPr lang="it-IT" sz="2800" b="1" kern="1200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Arial" pitchFamily="34" charset="0"/>
              </a:rPr>
            </a:br>
            <a:r>
              <a:rPr lang="it-IT" sz="2800" b="1" kern="1200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Arial" pitchFamily="34" charset="0"/>
              </a:rPr>
              <a:t>Scuola primaria</a:t>
            </a:r>
            <a:endParaRPr lang="it-IT" sz="2800" b="1" kern="1200" dirty="0">
              <a:solidFill>
                <a:srgbClr val="0066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  <a:cs typeface="Arial" pitchFamily="34" charset="0"/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23950"/>
            <a:ext cx="7258050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CasellaDiTesto 4"/>
          <p:cNvSpPr txBox="1">
            <a:spLocks noChangeArrowheads="1"/>
          </p:cNvSpPr>
          <p:nvPr/>
        </p:nvSpPr>
        <p:spPr bwMode="auto">
          <a:xfrm>
            <a:off x="1908175" y="3333750"/>
            <a:ext cx="708025" cy="3381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600"/>
              <a:t>75-90</a:t>
            </a:r>
          </a:p>
        </p:txBody>
      </p:sp>
      <p:sp>
        <p:nvSpPr>
          <p:cNvPr id="13318" name="CasellaDiTesto 6"/>
          <p:cNvSpPr txBox="1">
            <a:spLocks noChangeArrowheads="1"/>
          </p:cNvSpPr>
          <p:nvPr/>
        </p:nvSpPr>
        <p:spPr bwMode="auto">
          <a:xfrm>
            <a:off x="5435600" y="3284538"/>
            <a:ext cx="709613" cy="339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600"/>
              <a:t>50-75</a:t>
            </a:r>
          </a:p>
        </p:txBody>
      </p:sp>
      <p:sp>
        <p:nvSpPr>
          <p:cNvPr id="13319" name="CasellaDiTesto 7"/>
          <p:cNvSpPr txBox="1">
            <a:spLocks noChangeArrowheads="1"/>
          </p:cNvSpPr>
          <p:nvPr/>
        </p:nvSpPr>
        <p:spPr bwMode="auto">
          <a:xfrm>
            <a:off x="6049963" y="5516563"/>
            <a:ext cx="777875" cy="339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600"/>
              <a:t>LAZIO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57</a:t>
            </a:fld>
            <a:endParaRPr lang="it-I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913B1-A58D-4BAD-9080-9E845C75ECC0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71475" y="274638"/>
            <a:ext cx="8229600" cy="5619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it-IT" sz="2400" b="1" kern="1200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Arial" pitchFamily="34" charset="0"/>
              </a:rPr>
              <a:t>Distribuzione dei punteggi nelle prove Invalsi 2015  </a:t>
            </a:r>
            <a:br>
              <a:rPr lang="it-IT" sz="2400" b="1" kern="1200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Arial" pitchFamily="34" charset="0"/>
              </a:rPr>
            </a:br>
            <a:r>
              <a:rPr lang="it-IT" sz="2400" b="1" kern="1200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Arial" pitchFamily="34" charset="0"/>
              </a:rPr>
              <a:t>Scuola primaria - </a:t>
            </a:r>
            <a:r>
              <a:rPr lang="it-IT" sz="2400" b="1" kern="1200" dirty="0" err="1" smtClean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Arial" pitchFamily="34" charset="0"/>
              </a:rPr>
              <a:t>II</a:t>
            </a:r>
            <a:endParaRPr lang="it-IT" sz="2400" b="1" kern="1200" dirty="0" smtClean="0">
              <a:solidFill>
                <a:srgbClr val="0066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  <a:cs typeface="Arial" pitchFamily="34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5950"/>
            <a:ext cx="4229100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928813"/>
            <a:ext cx="4303713" cy="454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7"/>
          <p:cNvSpPr/>
          <p:nvPr/>
        </p:nvSpPr>
        <p:spPr>
          <a:xfrm>
            <a:off x="214313" y="4214813"/>
            <a:ext cx="8424862" cy="1444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5366" name="CasellaDiTesto 8"/>
          <p:cNvSpPr txBox="1">
            <a:spLocks noChangeArrowheads="1"/>
          </p:cNvSpPr>
          <p:nvPr/>
        </p:nvSpPr>
        <p:spPr bwMode="auto">
          <a:xfrm>
            <a:off x="857250" y="1439863"/>
            <a:ext cx="2000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rgbClr val="FF0000"/>
                </a:solidFill>
              </a:rPr>
              <a:t>ITALIANO</a:t>
            </a:r>
          </a:p>
        </p:txBody>
      </p:sp>
      <p:sp>
        <p:nvSpPr>
          <p:cNvPr id="15367" name="CasellaDiTesto 9"/>
          <p:cNvSpPr txBox="1">
            <a:spLocks noChangeArrowheads="1"/>
          </p:cNvSpPr>
          <p:nvPr/>
        </p:nvSpPr>
        <p:spPr bwMode="auto">
          <a:xfrm>
            <a:off x="5929313" y="1428750"/>
            <a:ext cx="2000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rgbClr val="FF0000"/>
                </a:solidFill>
              </a:rPr>
              <a:t>MATEMATICA</a:t>
            </a:r>
          </a:p>
        </p:txBody>
      </p:sp>
      <p:pic>
        <p:nvPicPr>
          <p:cNvPr id="15368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58</a:t>
            </a:fld>
            <a:endParaRPr lang="it-IT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F5E8-CF63-4CA6-BE91-7EC11FCF49E8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19088" y="179388"/>
            <a:ext cx="8229600" cy="5619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it-IT" sz="2400" b="1" kern="1200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Arial" pitchFamily="34" charset="0"/>
              </a:rPr>
              <a:t>               Distribuzione dei punteggi nelle prove Invalsi 2015  </a:t>
            </a:r>
            <a:br>
              <a:rPr lang="it-IT" sz="2400" b="1" kern="1200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Arial" pitchFamily="34" charset="0"/>
              </a:rPr>
            </a:br>
            <a:r>
              <a:rPr lang="it-IT" sz="2400" b="1" kern="1200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Arial" pitchFamily="34" charset="0"/>
              </a:rPr>
              <a:t>Scuola primaria – V  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50975"/>
            <a:ext cx="4249738" cy="486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1476375"/>
            <a:ext cx="4351338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7"/>
          <p:cNvSpPr/>
          <p:nvPr/>
        </p:nvSpPr>
        <p:spPr>
          <a:xfrm>
            <a:off x="268288" y="3816350"/>
            <a:ext cx="8424862" cy="1444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6390" name="CasellaDiTesto 8"/>
          <p:cNvSpPr txBox="1">
            <a:spLocks noChangeArrowheads="1"/>
          </p:cNvSpPr>
          <p:nvPr/>
        </p:nvSpPr>
        <p:spPr bwMode="auto">
          <a:xfrm>
            <a:off x="857250" y="962025"/>
            <a:ext cx="2000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 dirty="0">
                <a:solidFill>
                  <a:srgbClr val="FF0000"/>
                </a:solidFill>
              </a:rPr>
              <a:t>ITALIANO</a:t>
            </a:r>
          </a:p>
        </p:txBody>
      </p:sp>
      <p:sp>
        <p:nvSpPr>
          <p:cNvPr id="16391" name="CasellaDiTesto 9"/>
          <p:cNvSpPr txBox="1">
            <a:spLocks noChangeArrowheads="1"/>
          </p:cNvSpPr>
          <p:nvPr/>
        </p:nvSpPr>
        <p:spPr bwMode="auto">
          <a:xfrm>
            <a:off x="5929313" y="950913"/>
            <a:ext cx="2000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rgbClr val="FF0000"/>
                </a:solidFill>
              </a:rPr>
              <a:t>MATEMATICA</a:t>
            </a:r>
          </a:p>
        </p:txBody>
      </p:sp>
      <p:pic>
        <p:nvPicPr>
          <p:cNvPr id="16392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59</a:t>
            </a:fld>
            <a:endParaRPr lang="it-IT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A10C2-6EBC-48C1-8D44-EF8B7953E499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54F6E122-A2A3-4634-9349-E69F807BD468}" type="slidenum">
              <a:rPr lang="it-IT"/>
              <a:pPr algn="ctr">
                <a:defRPr/>
              </a:pPr>
              <a:t>6</a:t>
            </a:fld>
            <a:endParaRPr lang="it-IT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434975" y="357188"/>
            <a:ext cx="8208963" cy="1368425"/>
          </a:xfrm>
        </p:spPr>
        <p:txBody>
          <a:bodyPr/>
          <a:lstStyle/>
          <a:p>
            <a:pPr eaLnBrk="1" hangingPunct="1"/>
            <a:r>
              <a:rPr lang="it-IT" altLang="it-IT" b="1" smtClean="0">
                <a:solidFill>
                  <a:srgbClr val="002060"/>
                </a:solidFill>
              </a:rPr>
              <a:t>Competenze</a:t>
            </a:r>
            <a:r>
              <a:rPr lang="it-IT" altLang="it-IT" sz="2400" smtClean="0"/>
              <a:t> </a:t>
            </a:r>
            <a:br>
              <a:rPr lang="it-IT" altLang="it-IT" sz="2400" smtClean="0"/>
            </a:br>
            <a:r>
              <a:rPr lang="it-IT" altLang="it-IT" sz="2400" b="1" smtClean="0">
                <a:solidFill>
                  <a:srgbClr val="002060"/>
                </a:solidFill>
              </a:rPr>
              <a:t>definizione CE-EQF 2008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916113"/>
            <a:ext cx="8143875" cy="4537075"/>
          </a:xfr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/>
          <a:lstStyle/>
          <a:p>
            <a:r>
              <a:rPr lang="it-IT" altLang="it-IT" b="1" dirty="0" smtClean="0">
                <a:solidFill>
                  <a:srgbClr val="002060"/>
                </a:solidFill>
              </a:rPr>
              <a:t>La competenza è la comprovata capacità di usare conoscenze, abilità e capacità personali, sociali, metodologiche in situazioni di lavoro o di studio e nello sviluppo professionale e personale. </a:t>
            </a:r>
          </a:p>
          <a:p>
            <a:r>
              <a:rPr lang="it-IT" altLang="it-IT" b="1" dirty="0" smtClean="0">
                <a:solidFill>
                  <a:srgbClr val="002060"/>
                </a:solidFill>
              </a:rPr>
              <a:t>Le competenze sono descritte in termini di responsabilità ed autonomia</a:t>
            </a:r>
            <a:endParaRPr lang="it-IT" altLang="it-IT" dirty="0" smtClean="0">
              <a:solidFill>
                <a:srgbClr val="002060"/>
              </a:solidFill>
            </a:endParaRPr>
          </a:p>
        </p:txBody>
      </p:sp>
      <p:pic>
        <p:nvPicPr>
          <p:cNvPr id="45061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19050"/>
            <a:ext cx="563563" cy="64452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B2E0-8BFF-4607-8E97-738D19052B23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14798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0838" y="254000"/>
            <a:ext cx="8229600" cy="5619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it-IT" sz="2400" b="1" kern="1200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Arial" pitchFamily="34" charset="0"/>
              </a:rPr>
              <a:t>Distribuzione dei punteggi nelle prove Invalsi 2015  </a:t>
            </a:r>
            <a:br>
              <a:rPr lang="it-IT" sz="2400" b="1" kern="1200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Arial" pitchFamily="34" charset="0"/>
              </a:rPr>
            </a:br>
            <a:r>
              <a:rPr lang="it-IT" sz="2400" b="1" kern="1200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Arial" pitchFamily="34" charset="0"/>
              </a:rPr>
              <a:t>Secondaria di I grado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609725"/>
            <a:ext cx="428307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950" y="1633538"/>
            <a:ext cx="4264025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7"/>
          <p:cNvSpPr/>
          <p:nvPr/>
        </p:nvSpPr>
        <p:spPr>
          <a:xfrm>
            <a:off x="222250" y="3971925"/>
            <a:ext cx="8424863" cy="1444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8438" name="CasellaDiTesto 5"/>
          <p:cNvSpPr txBox="1">
            <a:spLocks noChangeArrowheads="1"/>
          </p:cNvSpPr>
          <p:nvPr/>
        </p:nvSpPr>
        <p:spPr bwMode="auto">
          <a:xfrm>
            <a:off x="857250" y="1025525"/>
            <a:ext cx="2000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rgbClr val="FF0000"/>
                </a:solidFill>
              </a:rPr>
              <a:t>ITALIANO</a:t>
            </a:r>
          </a:p>
        </p:txBody>
      </p:sp>
      <p:sp>
        <p:nvSpPr>
          <p:cNvPr id="18439" name="CasellaDiTesto 6"/>
          <p:cNvSpPr txBox="1">
            <a:spLocks noChangeArrowheads="1"/>
          </p:cNvSpPr>
          <p:nvPr/>
        </p:nvSpPr>
        <p:spPr bwMode="auto">
          <a:xfrm>
            <a:off x="5929313" y="1014413"/>
            <a:ext cx="2000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rgbClr val="FF0000"/>
                </a:solidFill>
              </a:rPr>
              <a:t>MATEMATICA</a:t>
            </a:r>
          </a:p>
        </p:txBody>
      </p:sp>
      <p:pic>
        <p:nvPicPr>
          <p:cNvPr id="18440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60</a:t>
            </a:fld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0EB7E-CEAC-4FED-9440-3FFED432AAA8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350"/>
            <a:ext cx="7358063" cy="504825"/>
          </a:xfrm>
        </p:spPr>
        <p:txBody>
          <a:bodyPr/>
          <a:lstStyle/>
          <a:p>
            <a:pPr eaLnBrk="1" hangingPunct="1">
              <a:defRPr/>
            </a:pPr>
            <a:r>
              <a:rPr lang="it-IT" sz="2400" b="1" kern="1200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  <a:cs typeface="Arial" pitchFamily="34" charset="0"/>
              </a:rPr>
              <a:t>PERCHÉ MISURARE</a:t>
            </a:r>
          </a:p>
        </p:txBody>
      </p:sp>
      <p:sp>
        <p:nvSpPr>
          <p:cNvPr id="24579" name="Content Placeholder 6"/>
          <p:cNvSpPr>
            <a:spLocks noGrp="1"/>
          </p:cNvSpPr>
          <p:nvPr>
            <p:ph idx="4294967295"/>
          </p:nvPr>
        </p:nvSpPr>
        <p:spPr>
          <a:xfrm>
            <a:off x="683568" y="1267619"/>
            <a:ext cx="6787207" cy="4072731"/>
          </a:xfrm>
          <a:ln w="76200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it-IT" altLang="it-IT" sz="2400" b="1" dirty="0" smtClean="0">
                <a:solidFill>
                  <a:srgbClr val="006699"/>
                </a:solidFill>
                <a:latin typeface="Book Antiqua" panose="02040602050305030304" pitchFamily="18" charset="0"/>
                <a:ea typeface="ＭＳ Ｐゴシック" panose="020B0600070205080204" pitchFamily="34" charset="-128"/>
              </a:rPr>
              <a:t>Scopo delle misurazioni:</a:t>
            </a:r>
          </a:p>
          <a:p>
            <a:pPr>
              <a:buClr>
                <a:schemeClr val="folHlink"/>
              </a:buClr>
              <a:buFont typeface="Wingdings" panose="05000000000000000000" pitchFamily="2" charset="2"/>
              <a:buChar char="v"/>
            </a:pPr>
            <a:r>
              <a:rPr lang="it-IT" altLang="it-IT" sz="2000" dirty="0" smtClean="0">
                <a:latin typeface="Book Antiqua" panose="02040602050305030304" pitchFamily="18" charset="0"/>
                <a:ea typeface="ＭＳ Ｐゴシック" panose="020B0600070205080204" pitchFamily="34" charset="-128"/>
              </a:rPr>
              <a:t>Le prove INVALSI hanno lo scopo principale di </a:t>
            </a:r>
            <a:r>
              <a:rPr lang="it-IT" altLang="it-IT" sz="2400" b="1" dirty="0" smtClean="0">
                <a:latin typeface="Book Antiqua" panose="02040602050305030304" pitchFamily="18" charset="0"/>
                <a:ea typeface="ＭＳ Ｐゴシック" panose="020B0600070205080204" pitchFamily="34" charset="-128"/>
              </a:rPr>
              <a:t>misurare</a:t>
            </a:r>
            <a:r>
              <a:rPr lang="it-IT" altLang="it-IT" sz="2000" dirty="0" smtClean="0">
                <a:latin typeface="Book Antiqua" panose="02040602050305030304" pitchFamily="18" charset="0"/>
                <a:ea typeface="ＭＳ Ｐゴシック" panose="020B0600070205080204" pitchFamily="34" charset="-128"/>
              </a:rPr>
              <a:t> i livelli di apprendimento raggiunti dagli studenti italiani relativamente ad alcuni aspetti di base di due ambiti fondamentali: la comprensione della lettura e la matematica.</a:t>
            </a:r>
          </a:p>
          <a:p>
            <a:pPr>
              <a:buClr>
                <a:schemeClr val="folHlink"/>
              </a:buClr>
              <a:buFont typeface="Wingdings" panose="05000000000000000000" pitchFamily="2" charset="2"/>
              <a:buChar char="v"/>
            </a:pPr>
            <a:r>
              <a:rPr lang="it-IT" altLang="it-IT" sz="2000" dirty="0" smtClean="0">
                <a:latin typeface="Book Antiqua" panose="02040602050305030304" pitchFamily="18" charset="0"/>
                <a:ea typeface="ＭＳ Ｐゴシック" panose="020B0600070205080204" pitchFamily="34" charset="-128"/>
              </a:rPr>
              <a:t>La letteratura dimostra che la conoscenza in alcune discipline fondamentali (lettura, matematica) ha un ruolo di primo piano nell</a:t>
            </a:r>
            <a:r>
              <a:rPr lang="it-IT" altLang="en-US" sz="2000" dirty="0" smtClean="0">
                <a:latin typeface="Book Antiqua" panose="02040602050305030304" pitchFamily="18" charset="0"/>
                <a:ea typeface="ＭＳ Ｐゴシック" panose="020B0600070205080204" pitchFamily="34" charset="-128"/>
              </a:rPr>
              <a:t>’</a:t>
            </a:r>
            <a:r>
              <a:rPr lang="it-IT" altLang="ja-JP" sz="2000" b="1" dirty="0" smtClean="0">
                <a:latin typeface="Book Antiqua" panose="02040602050305030304" pitchFamily="18" charset="0"/>
                <a:ea typeface="ＭＳ Ｐゴシック" panose="020B0600070205080204" pitchFamily="34" charset="-128"/>
              </a:rPr>
              <a:t>avanzamento individuale e dell</a:t>
            </a:r>
            <a:r>
              <a:rPr lang="it-IT" altLang="en-US" sz="2000" b="1" dirty="0" smtClean="0">
                <a:latin typeface="Book Antiqua" panose="02040602050305030304" pitchFamily="18" charset="0"/>
                <a:ea typeface="ＭＳ Ｐゴシック" panose="020B0600070205080204" pitchFamily="34" charset="-128"/>
              </a:rPr>
              <a:t>’</a:t>
            </a:r>
            <a:r>
              <a:rPr lang="it-IT" altLang="ja-JP" sz="2000" b="1" dirty="0" smtClean="0">
                <a:latin typeface="Book Antiqua" panose="02040602050305030304" pitchFamily="18" charset="0"/>
                <a:ea typeface="ＭＳ Ｐゴシック" panose="020B0600070205080204" pitchFamily="34" charset="-128"/>
              </a:rPr>
              <a:t>intera società</a:t>
            </a:r>
            <a:endParaRPr lang="it-IT" altLang="ja-JP" sz="2000" dirty="0" smtClean="0">
              <a:latin typeface="Book Antiqua" panose="02040602050305030304" pitchFamily="18" charset="0"/>
              <a:ea typeface="ＭＳ Ｐゴシック" panose="020B0600070205080204" pitchFamily="34" charset="-128"/>
            </a:endParaRPr>
          </a:p>
          <a:p>
            <a:pPr>
              <a:buClr>
                <a:schemeClr val="folHlink"/>
              </a:buClr>
              <a:buFont typeface="Wingdings" panose="05000000000000000000" pitchFamily="2" charset="2"/>
              <a:buChar char="v"/>
            </a:pPr>
            <a:r>
              <a:rPr lang="it-IT" altLang="it-IT" sz="2000" dirty="0" smtClean="0">
                <a:latin typeface="Book Antiqua" panose="02040602050305030304" pitchFamily="18" charset="0"/>
                <a:ea typeface="ＭＳ Ｐゴシック" panose="020B0600070205080204" pitchFamily="34" charset="-128"/>
              </a:rPr>
              <a:t>gli ambiti oggetto di misurazione delle prove INVALSI </a:t>
            </a:r>
            <a:r>
              <a:rPr lang="it-IT" altLang="it-IT" sz="2000" b="1" dirty="0" smtClean="0">
                <a:latin typeface="Book Antiqua" panose="02040602050305030304" pitchFamily="18" charset="0"/>
                <a:ea typeface="ＭＳ Ｐゴシック" panose="020B0600070205080204" pitchFamily="34" charset="-128"/>
              </a:rPr>
              <a:t>non esauriscono di certo i </a:t>
            </a:r>
            <a:r>
              <a:rPr lang="it-IT" altLang="it-IT" sz="2000" b="1" dirty="0" err="1" smtClean="0">
                <a:latin typeface="Book Antiqua" panose="02040602050305030304" pitchFamily="18" charset="0"/>
                <a:ea typeface="ＭＳ Ｐゴシック" panose="020B0600070205080204" pitchFamily="34" charset="-128"/>
              </a:rPr>
              <a:t>saperi</a:t>
            </a:r>
            <a:r>
              <a:rPr lang="it-IT" altLang="it-IT" sz="2000" b="1" dirty="0" smtClean="0">
                <a:latin typeface="Book Antiqua" panose="02040602050305030304" pitchFamily="18" charset="0"/>
                <a:ea typeface="ＭＳ Ｐゴシック" panose="020B0600070205080204" pitchFamily="34" charset="-128"/>
              </a:rPr>
              <a:t> e le competenze prodotte dalla scuola.</a:t>
            </a:r>
          </a:p>
        </p:txBody>
      </p:sp>
      <p:sp>
        <p:nvSpPr>
          <p:cNvPr id="24580" name="AutoShape 8"/>
          <p:cNvSpPr>
            <a:spLocks noChangeArrowheads="1"/>
          </p:cNvSpPr>
          <p:nvPr/>
        </p:nvSpPr>
        <p:spPr bwMode="auto">
          <a:xfrm>
            <a:off x="7250113" y="908050"/>
            <a:ext cx="1728787" cy="719138"/>
          </a:xfrm>
          <a:prstGeom prst="wedgeRoundRectCallout">
            <a:avLst>
              <a:gd name="adj1" fmla="val -45042"/>
              <a:gd name="adj2" fmla="val 70088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b="1" dirty="0">
                <a:solidFill>
                  <a:srgbClr val="AF0C0C"/>
                </a:solidFill>
                <a:latin typeface="Book Antiqua" panose="02040602050305030304" pitchFamily="18" charset="0"/>
              </a:rPr>
              <a:t>NON Valutare!!!</a:t>
            </a:r>
          </a:p>
        </p:txBody>
      </p:sp>
      <p:sp>
        <p:nvSpPr>
          <p:cNvPr id="24581" name="Oval 9"/>
          <p:cNvSpPr>
            <a:spLocks noChangeArrowheads="1"/>
          </p:cNvSpPr>
          <p:nvPr/>
        </p:nvSpPr>
        <p:spPr bwMode="auto">
          <a:xfrm>
            <a:off x="6659563" y="1628775"/>
            <a:ext cx="1368425" cy="431800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1800">
              <a:latin typeface="Book Antiqua" panose="02040602050305030304" pitchFamily="18" charset="0"/>
            </a:endParaRPr>
          </a:p>
        </p:txBody>
      </p:sp>
      <p:pic>
        <p:nvPicPr>
          <p:cNvPr id="24582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900" y="0"/>
            <a:ext cx="6731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61</a:t>
            </a:fld>
            <a:endParaRPr lang="it-IT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B3C6D-36F9-44ED-9642-21250E194B3E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53575" cy="727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CasellaDiTesto 9"/>
          <p:cNvSpPr txBox="1">
            <a:spLocks noChangeArrowheads="1"/>
          </p:cNvSpPr>
          <p:nvPr/>
        </p:nvSpPr>
        <p:spPr bwMode="auto">
          <a:xfrm>
            <a:off x="2411760" y="188913"/>
            <a:ext cx="532859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336699"/>
                </a:solidFill>
              </a:rPr>
              <a:t>           Il </a:t>
            </a:r>
            <a:r>
              <a:rPr lang="it-IT" altLang="it-IT" sz="2800" b="1" i="1" dirty="0" err="1">
                <a:solidFill>
                  <a:srgbClr val="336699"/>
                </a:solidFill>
              </a:rPr>
              <a:t>cheating</a:t>
            </a:r>
            <a:endParaRPr lang="it-IT" altLang="it-IT" sz="2800" b="1" i="1" dirty="0">
              <a:solidFill>
                <a:srgbClr val="336699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62</a:t>
            </a:fld>
            <a:endParaRPr lang="it-IT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6B1C-B32D-4D42-8929-5103DB5AF793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6"/>
          <p:cNvSpPr txBox="1">
            <a:spLocks noChangeArrowheads="1"/>
          </p:cNvSpPr>
          <p:nvPr/>
        </p:nvSpPr>
        <p:spPr bwMode="auto">
          <a:xfrm>
            <a:off x="4140200" y="11255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it-IT" sz="1600">
              <a:cs typeface="Arial" panose="020B0604020202020204" pitchFamily="34" charset="0"/>
            </a:endParaRPr>
          </a:p>
        </p:txBody>
      </p:sp>
      <p:pic>
        <p:nvPicPr>
          <p:cNvPr id="46083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CasellaDiTesto 9"/>
          <p:cNvSpPr txBox="1">
            <a:spLocks noChangeArrowheads="1"/>
          </p:cNvSpPr>
          <p:nvPr/>
        </p:nvSpPr>
        <p:spPr bwMode="auto">
          <a:xfrm>
            <a:off x="2195736" y="333375"/>
            <a:ext cx="5703664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b="1" dirty="0">
                <a:solidFill>
                  <a:srgbClr val="336699"/>
                </a:solidFill>
              </a:rPr>
              <a:t>Dati complessivi di scuola 2015: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b="1" i="1" dirty="0">
                <a:solidFill>
                  <a:srgbClr val="336699"/>
                </a:solidFill>
              </a:rPr>
              <a:t>Tavola 1a – Italiano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b="1" i="1" dirty="0">
                <a:solidFill>
                  <a:srgbClr val="336699"/>
                </a:solidFill>
              </a:rPr>
              <a:t>Tavola 1b – Matematica</a:t>
            </a:r>
          </a:p>
        </p:txBody>
      </p:sp>
      <p:sp>
        <p:nvSpPr>
          <p:cNvPr id="4608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it-IT" sz="1800"/>
          </a:p>
        </p:txBody>
      </p:sp>
      <p:pic>
        <p:nvPicPr>
          <p:cNvPr id="4608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1552575"/>
            <a:ext cx="8791575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ttangolo 8"/>
          <p:cNvSpPr/>
          <p:nvPr/>
        </p:nvSpPr>
        <p:spPr>
          <a:xfrm>
            <a:off x="1428750" y="3071813"/>
            <a:ext cx="571500" cy="50006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7429500" y="3071813"/>
            <a:ext cx="571500" cy="50006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8213725" y="3073400"/>
            <a:ext cx="571500" cy="50006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graphicFrame>
        <p:nvGraphicFramePr>
          <p:cNvPr id="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757532"/>
              </p:ext>
            </p:extLst>
          </p:nvPr>
        </p:nvGraphicFramePr>
        <p:xfrm>
          <a:off x="755576" y="5517232"/>
          <a:ext cx="7448550" cy="7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6" name="Equation" r:id="rId6" imgW="4089400" imgH="431800" progId="">
                  <p:embed/>
                </p:oleObj>
              </mc:Choice>
              <mc:Fallback>
                <p:oleObj name="Equation" r:id="rId6" imgW="4089400" imgH="4318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517232"/>
                        <a:ext cx="7448550" cy="788987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ttangolo 11"/>
          <p:cNvSpPr/>
          <p:nvPr/>
        </p:nvSpPr>
        <p:spPr>
          <a:xfrm>
            <a:off x="3419475" y="4941888"/>
            <a:ext cx="571500" cy="4318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63</a:t>
            </a:fld>
            <a:endParaRPr lang="it-IT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F739B-802A-464D-A253-C68DEB253D0A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3714750"/>
            <a:ext cx="87820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938213"/>
            <a:ext cx="8772525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e 2"/>
          <p:cNvSpPr/>
          <p:nvPr/>
        </p:nvSpPr>
        <p:spPr>
          <a:xfrm>
            <a:off x="5072063" y="4122738"/>
            <a:ext cx="2357437" cy="1000125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4" name="Ovale 3"/>
          <p:cNvSpPr/>
          <p:nvPr/>
        </p:nvSpPr>
        <p:spPr>
          <a:xfrm>
            <a:off x="3643313" y="3571875"/>
            <a:ext cx="1873250" cy="428625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5" name="Ovale 4"/>
          <p:cNvSpPr/>
          <p:nvPr/>
        </p:nvSpPr>
        <p:spPr>
          <a:xfrm>
            <a:off x="3614738" y="782638"/>
            <a:ext cx="1906587" cy="503237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8" name="Ovale 7"/>
          <p:cNvSpPr/>
          <p:nvPr/>
        </p:nvSpPr>
        <p:spPr>
          <a:xfrm>
            <a:off x="5143500" y="1357313"/>
            <a:ext cx="2357438" cy="1000125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51208" name="Rettangolo 8"/>
          <p:cNvSpPr>
            <a:spLocks noChangeArrowheads="1"/>
          </p:cNvSpPr>
          <p:nvPr/>
        </p:nvSpPr>
        <p:spPr bwMode="auto">
          <a:xfrm>
            <a:off x="1619672" y="192088"/>
            <a:ext cx="623686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b="1" dirty="0">
                <a:solidFill>
                  <a:srgbClr val="336699"/>
                </a:solidFill>
              </a:rPr>
              <a:t>Tabelle dei dati complessivi di scuola 2015</a:t>
            </a:r>
            <a:endParaRPr lang="it-IT" altLang="it-IT" sz="2400" dirty="0"/>
          </a:p>
        </p:txBody>
      </p:sp>
      <p:pic>
        <p:nvPicPr>
          <p:cNvPr id="5120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0"/>
            <a:ext cx="755650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64</a:t>
            </a:fld>
            <a:endParaRPr lang="it-IT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C2C6-9AC8-4A73-B143-04A4DD49299B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Arial"/>
                <a:cs typeface="Arial"/>
              </a:rPr>
              <a:t>Parte 7: la prova: esempi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65</a:t>
            </a:fld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FF5EA-0879-4497-9208-15CA68EFDC6F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899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0"/>
            <a:ext cx="925195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6"/>
          <p:cNvSpPr>
            <a:spLocks noChangeArrowheads="1"/>
          </p:cNvSpPr>
          <p:nvPr/>
        </p:nvSpPr>
        <p:spPr bwMode="auto">
          <a:xfrm>
            <a:off x="6443663" y="190500"/>
            <a:ext cx="2411412" cy="720725"/>
          </a:xfrm>
          <a:prstGeom prst="wedgeRectCallout">
            <a:avLst>
              <a:gd name="adj1" fmla="val -153620"/>
              <a:gd name="adj2" fmla="val 260352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it-IT" altLang="it-IT" b="1" dirty="0">
                <a:solidFill>
                  <a:srgbClr val="AF0C0C"/>
                </a:solidFill>
              </a:rPr>
              <a:t>Tipo di testo</a:t>
            </a:r>
            <a:r>
              <a:rPr lang="it-IT" altLang="it-IT" dirty="0">
                <a:solidFill>
                  <a:srgbClr val="AF0C0C"/>
                </a:solidFill>
              </a:rPr>
              <a:t>: </a:t>
            </a:r>
          </a:p>
          <a:p>
            <a:pPr algn="ctr" eaLnBrk="1" hangingPunct="1"/>
            <a:r>
              <a:rPr lang="it-IT" altLang="it-IT" dirty="0">
                <a:solidFill>
                  <a:srgbClr val="AF0C0C"/>
                </a:solidFill>
              </a:rPr>
              <a:t>narrativo</a:t>
            </a:r>
          </a:p>
        </p:txBody>
      </p:sp>
      <p:pic>
        <p:nvPicPr>
          <p:cNvPr id="532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37063"/>
            <a:ext cx="706437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5940425" y="2133600"/>
            <a:ext cx="3203575" cy="935038"/>
          </a:xfrm>
          <a:prstGeom prst="wedgeRectCallout">
            <a:avLst>
              <a:gd name="adj1" fmla="val -122694"/>
              <a:gd name="adj2" fmla="val 288880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it-IT" altLang="it-IT" b="1" dirty="0">
                <a:solidFill>
                  <a:srgbClr val="AF0C0C"/>
                </a:solidFill>
              </a:rPr>
              <a:t>Aspetto 2</a:t>
            </a:r>
            <a:r>
              <a:rPr lang="it-IT" altLang="it-IT" dirty="0">
                <a:solidFill>
                  <a:srgbClr val="AF0C0C"/>
                </a:solidFill>
              </a:rPr>
              <a:t>: </a:t>
            </a:r>
          </a:p>
          <a:p>
            <a:pPr eaLnBrk="1" hangingPunct="1"/>
            <a:r>
              <a:rPr lang="it-IT" altLang="it-IT" dirty="0">
                <a:solidFill>
                  <a:srgbClr val="AF0C0C"/>
                </a:solidFill>
              </a:rPr>
              <a:t>individuare informazioni date</a:t>
            </a:r>
          </a:p>
          <a:p>
            <a:pPr eaLnBrk="1" hangingPunct="1"/>
            <a:r>
              <a:rPr lang="it-IT" altLang="it-IT" dirty="0">
                <a:solidFill>
                  <a:srgbClr val="AF0C0C"/>
                </a:solidFill>
              </a:rPr>
              <a:t>esplicitamente nel testo</a:t>
            </a:r>
          </a:p>
        </p:txBody>
      </p:sp>
      <p:sp>
        <p:nvSpPr>
          <p:cNvPr id="135174" name="AutoShape 6"/>
          <p:cNvSpPr>
            <a:spLocks noChangeArrowheads="1"/>
          </p:cNvSpPr>
          <p:nvPr/>
        </p:nvSpPr>
        <p:spPr bwMode="auto">
          <a:xfrm>
            <a:off x="5940425" y="5084763"/>
            <a:ext cx="3203575" cy="1512887"/>
          </a:xfrm>
          <a:prstGeom prst="wedgeRectCallout">
            <a:avLst>
              <a:gd name="adj1" fmla="val -71741"/>
              <a:gd name="adj2" fmla="val 53319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it-IT" altLang="it-IT" b="1" dirty="0">
                <a:solidFill>
                  <a:srgbClr val="AF0C0C"/>
                </a:solidFill>
              </a:rPr>
              <a:t>Aspetto 4</a:t>
            </a:r>
            <a:r>
              <a:rPr lang="it-IT" altLang="it-IT" dirty="0">
                <a:solidFill>
                  <a:srgbClr val="AF0C0C"/>
                </a:solidFill>
              </a:rPr>
              <a:t>: </a:t>
            </a:r>
          </a:p>
          <a:p>
            <a:pPr eaLnBrk="1" hangingPunct="1"/>
            <a:r>
              <a:rPr lang="it-IT" altLang="it-IT" dirty="0">
                <a:solidFill>
                  <a:srgbClr val="AF0C0C"/>
                </a:solidFill>
              </a:rPr>
              <a:t>cogliere le relazioni di coesione e di coerenza testuale (organizzazione logica entro e oltre la frase)</a:t>
            </a:r>
          </a:p>
        </p:txBody>
      </p:sp>
      <p:sp>
        <p:nvSpPr>
          <p:cNvPr id="53256" name="Oval 8"/>
          <p:cNvSpPr>
            <a:spLocks noChangeArrowheads="1"/>
          </p:cNvSpPr>
          <p:nvPr/>
        </p:nvSpPr>
        <p:spPr bwMode="auto">
          <a:xfrm>
            <a:off x="4505325" y="3270250"/>
            <a:ext cx="1944688" cy="6477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66</a:t>
            </a:fld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50E8-5E19-4E19-B06E-3E39DE69CA18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3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135174" grpId="0" animBg="1"/>
      <p:bldP spid="53256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5"/>
          <p:cNvPicPr>
            <a:picLocks noChangeAspect="1" noChangeArrowheads="1"/>
          </p:cNvPicPr>
          <p:nvPr/>
        </p:nvPicPr>
        <p:blipFill>
          <a:blip r:embed="rId3"/>
          <a:srcRect t="9473"/>
          <a:stretch>
            <a:fillRect/>
          </a:stretch>
        </p:blipFill>
        <p:spPr bwMode="auto">
          <a:xfrm>
            <a:off x="250825" y="4005263"/>
            <a:ext cx="8353425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4" name="AutoShape 6"/>
          <p:cNvSpPr>
            <a:spLocks noChangeArrowheads="1"/>
          </p:cNvSpPr>
          <p:nvPr/>
        </p:nvSpPr>
        <p:spPr bwMode="auto">
          <a:xfrm>
            <a:off x="5651500" y="3789363"/>
            <a:ext cx="3203575" cy="1512887"/>
          </a:xfrm>
          <a:prstGeom prst="wedgeRectCallout">
            <a:avLst>
              <a:gd name="adj1" fmla="val -71741"/>
              <a:gd name="adj2" fmla="val 53319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it-IT" b="1" dirty="0">
                <a:solidFill>
                  <a:srgbClr val="AF0C0C"/>
                </a:solidFill>
              </a:rPr>
              <a:t>Aspetto 1</a:t>
            </a:r>
            <a:r>
              <a:rPr lang="it-IT" dirty="0">
                <a:solidFill>
                  <a:srgbClr val="AF0C0C"/>
                </a:solidFill>
              </a:rPr>
              <a:t>: </a:t>
            </a:r>
          </a:p>
          <a:p>
            <a:r>
              <a:rPr lang="it-IT" dirty="0">
                <a:solidFill>
                  <a:srgbClr val="AF0C0C"/>
                </a:solidFill>
              </a:rPr>
              <a:t>comprendere il significato,</a:t>
            </a:r>
          </a:p>
          <a:p>
            <a:r>
              <a:rPr lang="it-IT" dirty="0">
                <a:solidFill>
                  <a:srgbClr val="AF0C0C"/>
                </a:solidFill>
              </a:rPr>
              <a:t>letterale e figurato, di parole ed espressioni e riconoscere le relazioni tra parole</a:t>
            </a:r>
          </a:p>
        </p:txBody>
      </p:sp>
      <p:sp>
        <p:nvSpPr>
          <p:cNvPr id="2" name="AutoShape 6"/>
          <p:cNvSpPr>
            <a:spLocks noChangeArrowheads="1"/>
          </p:cNvSpPr>
          <p:nvPr/>
        </p:nvSpPr>
        <p:spPr bwMode="auto">
          <a:xfrm>
            <a:off x="6443663" y="190500"/>
            <a:ext cx="2411412" cy="720725"/>
          </a:xfrm>
          <a:prstGeom prst="wedgeRectCallout">
            <a:avLst>
              <a:gd name="adj1" fmla="val -153620"/>
              <a:gd name="adj2" fmla="val 260352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it-IT" b="1" dirty="0">
                <a:solidFill>
                  <a:srgbClr val="AF0C0C"/>
                </a:solidFill>
              </a:rPr>
              <a:t>Tipo di testo</a:t>
            </a:r>
            <a:r>
              <a:rPr lang="it-IT" dirty="0">
                <a:solidFill>
                  <a:srgbClr val="AF0C0C"/>
                </a:solidFill>
              </a:rPr>
              <a:t>: </a:t>
            </a:r>
          </a:p>
          <a:p>
            <a:pPr algn="ctr"/>
            <a:r>
              <a:rPr lang="it-IT" dirty="0">
                <a:solidFill>
                  <a:srgbClr val="AF0C0C"/>
                </a:solidFill>
              </a:rPr>
              <a:t>narrativo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67</a:t>
            </a:fld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AB03-8F41-40F5-B8AD-64810ED26ADC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4" grpId="0" animBg="1"/>
      <p:bldP spid="2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43713" cy="495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30488" y="4076700"/>
            <a:ext cx="6513512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6"/>
          <p:cNvSpPr>
            <a:spLocks noChangeArrowheads="1"/>
          </p:cNvSpPr>
          <p:nvPr/>
        </p:nvSpPr>
        <p:spPr bwMode="auto">
          <a:xfrm>
            <a:off x="6443663" y="190500"/>
            <a:ext cx="2411412" cy="720725"/>
          </a:xfrm>
          <a:prstGeom prst="wedgeRectCallout">
            <a:avLst>
              <a:gd name="adj1" fmla="val -66852"/>
              <a:gd name="adj2" fmla="val 287227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it-IT" b="1" dirty="0">
                <a:solidFill>
                  <a:srgbClr val="AF0C0C"/>
                </a:solidFill>
              </a:rPr>
              <a:t>Tipo di testo</a:t>
            </a:r>
            <a:r>
              <a:rPr lang="it-IT" dirty="0">
                <a:solidFill>
                  <a:srgbClr val="AF0C0C"/>
                </a:solidFill>
              </a:rPr>
              <a:t>: </a:t>
            </a:r>
          </a:p>
          <a:p>
            <a:pPr algn="ctr"/>
            <a:r>
              <a:rPr lang="it-IT" dirty="0">
                <a:solidFill>
                  <a:srgbClr val="AF0C0C"/>
                </a:solidFill>
              </a:rPr>
              <a:t>narrativo</a:t>
            </a:r>
          </a:p>
        </p:txBody>
      </p:sp>
      <p:sp>
        <p:nvSpPr>
          <p:cNvPr id="135174" name="AutoShape 6"/>
          <p:cNvSpPr>
            <a:spLocks noChangeArrowheads="1"/>
          </p:cNvSpPr>
          <p:nvPr/>
        </p:nvSpPr>
        <p:spPr bwMode="auto">
          <a:xfrm>
            <a:off x="0" y="5589588"/>
            <a:ext cx="3203575" cy="935037"/>
          </a:xfrm>
          <a:prstGeom prst="wedgeRectCallout">
            <a:avLst>
              <a:gd name="adj1" fmla="val 60111"/>
              <a:gd name="adj2" fmla="val -16120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it-IT" b="1" dirty="0">
                <a:solidFill>
                  <a:srgbClr val="AF0C0C"/>
                </a:solidFill>
              </a:rPr>
              <a:t>Aspetto 2</a:t>
            </a:r>
            <a:r>
              <a:rPr lang="it-IT" dirty="0">
                <a:solidFill>
                  <a:srgbClr val="AF0C0C"/>
                </a:solidFill>
              </a:rPr>
              <a:t>: </a:t>
            </a:r>
          </a:p>
          <a:p>
            <a:r>
              <a:rPr lang="it-IT" dirty="0">
                <a:solidFill>
                  <a:srgbClr val="AF0C0C"/>
                </a:solidFill>
              </a:rPr>
              <a:t>individuare informazioni date</a:t>
            </a:r>
          </a:p>
          <a:p>
            <a:r>
              <a:rPr lang="it-IT" dirty="0">
                <a:solidFill>
                  <a:srgbClr val="AF0C0C"/>
                </a:solidFill>
              </a:rPr>
              <a:t>esplicitamente nel testo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68</a:t>
            </a:fld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5F6E-0A38-4665-9265-25231EE54B7F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5174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79343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umetto 2 2"/>
          <p:cNvSpPr/>
          <p:nvPr/>
        </p:nvSpPr>
        <p:spPr>
          <a:xfrm>
            <a:off x="4606925" y="1700213"/>
            <a:ext cx="4537075" cy="936625"/>
          </a:xfrm>
          <a:prstGeom prst="wedgeRoundRectCallout">
            <a:avLst>
              <a:gd name="adj1" fmla="val -70555"/>
              <a:gd name="adj2" fmla="val -10385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it-IT" b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it-IT" b="1" dirty="0">
                <a:solidFill>
                  <a:srgbClr val="AF0C0C"/>
                </a:solidFill>
              </a:rPr>
              <a:t>Aspetto 2: </a:t>
            </a:r>
            <a:r>
              <a:rPr lang="it-IT" dirty="0">
                <a:solidFill>
                  <a:srgbClr val="AF0C0C"/>
                </a:solidFill>
              </a:rPr>
              <a:t>individuare informazioni date esplicitamente nel testo</a:t>
            </a:r>
            <a:r>
              <a:rPr lang="it-IT" b="1" dirty="0">
                <a:solidFill>
                  <a:srgbClr val="AF0C0C"/>
                </a:solidFill>
              </a:rPr>
              <a:t> </a:t>
            </a:r>
            <a:r>
              <a:rPr lang="it-IT" b="1" dirty="0">
                <a:solidFill>
                  <a:schemeClr val="tx1"/>
                </a:solidFill>
              </a:rPr>
              <a:t>	</a:t>
            </a:r>
          </a:p>
          <a:p>
            <a:pPr>
              <a:defRPr/>
            </a:pP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389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852738"/>
            <a:ext cx="81153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umetto 2 4"/>
          <p:cNvSpPr/>
          <p:nvPr/>
        </p:nvSpPr>
        <p:spPr>
          <a:xfrm>
            <a:off x="4606925" y="4221163"/>
            <a:ext cx="4537075" cy="1152525"/>
          </a:xfrm>
          <a:prstGeom prst="wedgeRoundRectCallout">
            <a:avLst>
              <a:gd name="adj1" fmla="val -70555"/>
              <a:gd name="adj2" fmla="val -10385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it-IT" b="1" dirty="0">
              <a:solidFill>
                <a:schemeClr val="tx1"/>
              </a:solidFill>
            </a:endParaRPr>
          </a:p>
          <a:p>
            <a:pPr>
              <a:defRPr/>
            </a:pPr>
            <a:endParaRPr lang="it-IT" b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it-IT" b="1" dirty="0">
                <a:solidFill>
                  <a:srgbClr val="AF0C0C"/>
                </a:solidFill>
              </a:rPr>
              <a:t>Aspetto 1: </a:t>
            </a:r>
            <a:r>
              <a:rPr lang="it-IT" dirty="0">
                <a:solidFill>
                  <a:srgbClr val="AF0C0C"/>
                </a:solidFill>
              </a:rPr>
              <a:t>comprendere il significato, letterale e figurato, di parole ed espressioni e riconoscere le relazioni tra parole </a:t>
            </a:r>
            <a:r>
              <a:rPr lang="it-IT" dirty="0">
                <a:solidFill>
                  <a:schemeClr val="tx1"/>
                </a:solidFill>
              </a:rPr>
              <a:t>	</a:t>
            </a:r>
          </a:p>
          <a:p>
            <a:pPr>
              <a:defRPr/>
            </a:pPr>
            <a:r>
              <a:rPr lang="it-IT" b="1" dirty="0">
                <a:solidFill>
                  <a:schemeClr val="tx1"/>
                </a:solidFill>
              </a:rPr>
              <a:t>	</a:t>
            </a:r>
          </a:p>
          <a:p>
            <a:pPr>
              <a:defRPr/>
            </a:pP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69</a:t>
            </a:fld>
            <a:endParaRPr lang="it-IT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6C1D-2846-44B8-8D46-C400D02E8F62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35242C91-8988-4C48-B4B9-59DCC7978DF8}" type="slidenum">
              <a:rPr lang="it-IT"/>
              <a:pPr algn="ctr">
                <a:defRPr/>
              </a:pPr>
              <a:t>7</a:t>
            </a:fld>
            <a:endParaRPr lang="it-IT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42875"/>
            <a:ext cx="8208963" cy="13684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 altLang="it-IT" b="1" dirty="0" smtClean="0">
                <a:solidFill>
                  <a:srgbClr val="002060"/>
                </a:solidFill>
              </a:rPr>
              <a:t>Competenze</a:t>
            </a:r>
            <a:r>
              <a:rPr lang="it-IT" altLang="it-IT" sz="2400" b="1" dirty="0" smtClean="0">
                <a:solidFill>
                  <a:srgbClr val="002060"/>
                </a:solidFill>
              </a:rPr>
              <a:t> </a:t>
            </a:r>
            <a:br>
              <a:rPr lang="it-IT" altLang="it-IT" sz="2400" b="1" dirty="0" smtClean="0">
                <a:solidFill>
                  <a:srgbClr val="002060"/>
                </a:solidFill>
              </a:rPr>
            </a:br>
            <a:r>
              <a:rPr lang="it-IT" altLang="it-IT" sz="2400" b="1" dirty="0" smtClean="0">
                <a:solidFill>
                  <a:srgbClr val="002060"/>
                </a:solidFill>
              </a:rPr>
              <a:t>definizione OCSE 2003/1</a:t>
            </a:r>
            <a:br>
              <a:rPr lang="it-IT" altLang="it-IT" sz="2400" b="1" dirty="0" smtClean="0">
                <a:solidFill>
                  <a:srgbClr val="002060"/>
                </a:solidFill>
              </a:rPr>
            </a:br>
            <a:r>
              <a:rPr lang="it-IT" altLang="it-IT" sz="2000" b="1" dirty="0" smtClean="0">
                <a:solidFill>
                  <a:srgbClr val="002060"/>
                </a:solidFill>
              </a:rPr>
              <a:t>(Progetto </a:t>
            </a:r>
            <a:r>
              <a:rPr lang="it-IT" altLang="it-IT" sz="2000" b="1" dirty="0" err="1" smtClean="0">
                <a:solidFill>
                  <a:srgbClr val="002060"/>
                </a:solidFill>
              </a:rPr>
              <a:t>De.Se.Co</a:t>
            </a:r>
            <a:r>
              <a:rPr lang="it-IT" altLang="it-IT" sz="2000" b="1" dirty="0" smtClean="0">
                <a:solidFill>
                  <a:srgbClr val="002060"/>
                </a:solidFill>
              </a:rPr>
              <a:t>. - </a:t>
            </a:r>
            <a:r>
              <a:rPr lang="en-US" altLang="it-IT" sz="1800" b="1" i="1" dirty="0" smtClean="0">
                <a:solidFill>
                  <a:srgbClr val="002060"/>
                </a:solidFill>
              </a:rPr>
              <a:t>Definition and Selection of Competencies</a:t>
            </a:r>
            <a:r>
              <a:rPr lang="it-IT" altLang="it-IT" sz="2000" b="1" dirty="0" smtClean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1857375"/>
            <a:ext cx="8143875" cy="4357688"/>
          </a:xfr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/>
          <a:lstStyle/>
          <a:p>
            <a:r>
              <a:rPr lang="it-IT" altLang="it-IT" b="1" dirty="0" smtClean="0">
                <a:solidFill>
                  <a:srgbClr val="002060"/>
                </a:solidFill>
              </a:rPr>
              <a:t>La competenza è la capacità “fronteggiare efficacemente richieste e compiti complessi; comporta non solo il possesso di conoscenze e di abilità, ma anche l’uso di strategie e di routine necessarie per l’applicazione di tali conoscenze e abilità, nonché emozioni e atteggiamenti adeguati e un’efficace gestione di tali comportamenti.</a:t>
            </a:r>
          </a:p>
        </p:txBody>
      </p:sp>
      <p:pic>
        <p:nvPicPr>
          <p:cNvPr id="46085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19050"/>
            <a:ext cx="563563" cy="64452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B41E6-3B45-4405-879B-F1F0707BB120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9814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80645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umetto 2 2"/>
          <p:cNvSpPr/>
          <p:nvPr/>
        </p:nvSpPr>
        <p:spPr>
          <a:xfrm>
            <a:off x="4644008" y="2565400"/>
            <a:ext cx="4499992" cy="1079624"/>
          </a:xfrm>
          <a:prstGeom prst="wedgeRoundRectCallout">
            <a:avLst>
              <a:gd name="adj1" fmla="val 3452"/>
              <a:gd name="adj2" fmla="val -18258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it-IT" b="1" dirty="0">
              <a:solidFill>
                <a:schemeClr val="tx1"/>
              </a:solidFill>
            </a:endParaRPr>
          </a:p>
          <a:p>
            <a:pPr>
              <a:defRPr/>
            </a:pPr>
            <a:endParaRPr lang="it-IT" b="1" dirty="0">
              <a:solidFill>
                <a:schemeClr val="tx1"/>
              </a:solidFill>
            </a:endParaRPr>
          </a:p>
          <a:p>
            <a:pPr>
              <a:defRPr/>
            </a:pPr>
            <a:endParaRPr lang="it-IT" b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it-IT" b="1" dirty="0">
                <a:solidFill>
                  <a:srgbClr val="AF0C0C"/>
                </a:solidFill>
              </a:rPr>
              <a:t>Aspetto 5a: </a:t>
            </a:r>
            <a:r>
              <a:rPr lang="it-IT" dirty="0">
                <a:solidFill>
                  <a:srgbClr val="AF0C0C"/>
                </a:solidFill>
              </a:rPr>
              <a:t>ricostruire il significato di una parte più o meno estesa del testo, integrando più informazioni e concetti, anche formulando inferenze compl</a:t>
            </a:r>
            <a:r>
              <a:rPr lang="it-IT" dirty="0">
                <a:solidFill>
                  <a:schemeClr val="tx1"/>
                </a:solidFill>
              </a:rPr>
              <a:t>esse 	</a:t>
            </a:r>
          </a:p>
          <a:p>
            <a:pPr>
              <a:defRPr/>
            </a:pPr>
            <a:r>
              <a:rPr lang="it-IT" b="1" dirty="0">
                <a:solidFill>
                  <a:schemeClr val="tx1"/>
                </a:solidFill>
              </a:rPr>
              <a:t>	</a:t>
            </a:r>
          </a:p>
          <a:p>
            <a:pPr>
              <a:defRPr/>
            </a:pP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4096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933825"/>
            <a:ext cx="786765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umetto 2 4"/>
          <p:cNvSpPr/>
          <p:nvPr/>
        </p:nvSpPr>
        <p:spPr>
          <a:xfrm>
            <a:off x="0" y="2636838"/>
            <a:ext cx="4537075" cy="1584325"/>
          </a:xfrm>
          <a:prstGeom prst="wedgeRoundRectCallout">
            <a:avLst>
              <a:gd name="adj1" fmla="val 99722"/>
              <a:gd name="adj2" fmla="val 47439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it-IT" b="1" dirty="0">
              <a:solidFill>
                <a:schemeClr val="tx1"/>
              </a:solidFill>
            </a:endParaRPr>
          </a:p>
          <a:p>
            <a:pPr>
              <a:defRPr/>
            </a:pPr>
            <a:endParaRPr lang="it-IT" b="1" dirty="0">
              <a:solidFill>
                <a:schemeClr val="tx1"/>
              </a:solidFill>
            </a:endParaRPr>
          </a:p>
          <a:p>
            <a:pPr>
              <a:defRPr/>
            </a:pPr>
            <a:endParaRPr lang="it-IT" b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it-IT" b="1" dirty="0">
                <a:solidFill>
                  <a:srgbClr val="AF0C0C"/>
                </a:solidFill>
              </a:rPr>
              <a:t>Aspetto 3: </a:t>
            </a:r>
            <a:r>
              <a:rPr lang="it-IT" dirty="0">
                <a:solidFill>
                  <a:srgbClr val="AF0C0C"/>
                </a:solidFill>
              </a:rPr>
              <a:t>fare un’inferenza diretta, ricavando un’informazione implicita da una o più informazioni date nel testo e/o tratte dall’enciclopedia personale del lettore </a:t>
            </a:r>
            <a:r>
              <a:rPr lang="it-IT" dirty="0">
                <a:solidFill>
                  <a:schemeClr val="tx1"/>
                </a:solidFill>
              </a:rPr>
              <a:t>	</a:t>
            </a:r>
          </a:p>
          <a:p>
            <a:pPr>
              <a:defRPr/>
            </a:pPr>
            <a:r>
              <a:rPr lang="it-IT" dirty="0">
                <a:solidFill>
                  <a:schemeClr val="tx1"/>
                </a:solidFill>
              </a:rPr>
              <a:t>	</a:t>
            </a:r>
          </a:p>
          <a:p>
            <a:pPr>
              <a:defRPr/>
            </a:pPr>
            <a:r>
              <a:rPr lang="it-IT" b="1" dirty="0">
                <a:solidFill>
                  <a:schemeClr val="tx1"/>
                </a:solidFill>
              </a:rPr>
              <a:t>	</a:t>
            </a:r>
          </a:p>
          <a:p>
            <a:pPr>
              <a:defRPr/>
            </a:pP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70</a:t>
            </a:fld>
            <a:endParaRPr lang="it-IT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07E17-F85B-4A95-9644-A8FB6237BCEB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 l="3242" t="5450" r="3906"/>
          <a:stretch>
            <a:fillRect/>
          </a:stretch>
        </p:blipFill>
        <p:spPr bwMode="auto">
          <a:xfrm>
            <a:off x="0" y="-3175"/>
            <a:ext cx="8913813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/>
          <a:srcRect t="6902"/>
          <a:stretch>
            <a:fillRect/>
          </a:stretch>
        </p:blipFill>
        <p:spPr bwMode="auto">
          <a:xfrm>
            <a:off x="395288" y="4437063"/>
            <a:ext cx="8048625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umetto 2 3"/>
          <p:cNvSpPr/>
          <p:nvPr/>
        </p:nvSpPr>
        <p:spPr>
          <a:xfrm>
            <a:off x="0" y="549275"/>
            <a:ext cx="4787900" cy="503238"/>
          </a:xfrm>
          <a:prstGeom prst="wedgeRoundRectCallout">
            <a:avLst>
              <a:gd name="adj1" fmla="val 50010"/>
              <a:gd name="adj2" fmla="val 152951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it-IT" b="1" dirty="0">
                <a:solidFill>
                  <a:srgbClr val="AF0C0C"/>
                </a:solidFill>
              </a:rPr>
              <a:t>Tipo di testo: Narrativo</a:t>
            </a:r>
          </a:p>
        </p:txBody>
      </p:sp>
      <p:sp>
        <p:nvSpPr>
          <p:cNvPr id="5" name="Fumetto 2 4"/>
          <p:cNvSpPr/>
          <p:nvPr/>
        </p:nvSpPr>
        <p:spPr>
          <a:xfrm>
            <a:off x="4606925" y="2133600"/>
            <a:ext cx="4537075" cy="1366838"/>
          </a:xfrm>
          <a:prstGeom prst="wedgeRoundRectCallout">
            <a:avLst>
              <a:gd name="adj1" fmla="val 3152"/>
              <a:gd name="adj2" fmla="val 213514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it-IT" b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it-IT" b="1" dirty="0">
                <a:solidFill>
                  <a:srgbClr val="AF0C0C"/>
                </a:solidFill>
              </a:rPr>
              <a:t>Aspetto 6: </a:t>
            </a:r>
            <a:r>
              <a:rPr lang="it-IT" dirty="0">
                <a:solidFill>
                  <a:srgbClr val="AF0C0C"/>
                </a:solidFill>
              </a:rPr>
              <a:t>sviluppare un’interpretazione del testo, a partire dal suo contenuto e/ o dalla sua forma, andando al di là di una comprensione letterale </a:t>
            </a:r>
            <a:r>
              <a:rPr lang="it-IT" b="1" dirty="0">
                <a:solidFill>
                  <a:srgbClr val="AF0C0C"/>
                </a:solidFill>
              </a:rPr>
              <a:t>	</a:t>
            </a:r>
          </a:p>
          <a:p>
            <a:pPr>
              <a:defRPr/>
            </a:pP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71</a:t>
            </a:fld>
            <a:endParaRPr lang="it-IT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3C8E-59C4-4AA7-914A-83F874160B4E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226" name="Connettore 1 2"/>
          <p:cNvCxnSpPr>
            <a:cxnSpLocks noChangeShapeType="1"/>
          </p:cNvCxnSpPr>
          <p:nvPr/>
        </p:nvCxnSpPr>
        <p:spPr bwMode="auto">
          <a:xfrm>
            <a:off x="611188" y="836613"/>
            <a:ext cx="269875" cy="22494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pic>
        <p:nvPicPr>
          <p:cNvPr id="5222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1268413"/>
            <a:ext cx="84010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8" name="CasellaDiTesto 5"/>
          <p:cNvSpPr txBox="1">
            <a:spLocks noChangeArrowheads="1"/>
          </p:cNvSpPr>
          <p:nvPr/>
        </p:nvSpPr>
        <p:spPr bwMode="auto">
          <a:xfrm>
            <a:off x="1035050" y="319088"/>
            <a:ext cx="6985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b="1">
                <a:solidFill>
                  <a:srgbClr val="336699"/>
                </a:solidFill>
              </a:rPr>
              <a:t>DATI: NOVITÁ 2015 </a:t>
            </a:r>
          </a:p>
        </p:txBody>
      </p:sp>
      <p:sp>
        <p:nvSpPr>
          <p:cNvPr id="2" name="Fumetto 3 1"/>
          <p:cNvSpPr/>
          <p:nvPr/>
        </p:nvSpPr>
        <p:spPr>
          <a:xfrm>
            <a:off x="746125" y="1484313"/>
            <a:ext cx="2025650" cy="936625"/>
          </a:xfrm>
          <a:prstGeom prst="wedgeEllipseCallout">
            <a:avLst>
              <a:gd name="adj1" fmla="val 72644"/>
              <a:gd name="adj2" fmla="val 28583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it-IT" b="1" dirty="0"/>
              <a:t>DETTAGL</a:t>
            </a:r>
            <a:r>
              <a:rPr lang="it-IT" dirty="0"/>
              <a:t>I</a:t>
            </a:r>
          </a:p>
        </p:txBody>
      </p:sp>
      <p:sp>
        <p:nvSpPr>
          <p:cNvPr id="8" name="Fumetto 3 7"/>
          <p:cNvSpPr/>
          <p:nvPr/>
        </p:nvSpPr>
        <p:spPr>
          <a:xfrm>
            <a:off x="250825" y="3338513"/>
            <a:ext cx="2417763" cy="936625"/>
          </a:xfrm>
          <a:prstGeom prst="wedgeEllipseCallout">
            <a:avLst>
              <a:gd name="adj1" fmla="val 72644"/>
              <a:gd name="adj2" fmla="val 28583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it-IT" b="1" dirty="0"/>
              <a:t>MICRODATI</a:t>
            </a:r>
          </a:p>
        </p:txBody>
      </p:sp>
      <p:sp>
        <p:nvSpPr>
          <p:cNvPr id="9" name="Fumetto 3 8"/>
          <p:cNvSpPr/>
          <p:nvPr/>
        </p:nvSpPr>
        <p:spPr>
          <a:xfrm>
            <a:off x="506413" y="4275138"/>
            <a:ext cx="2025650" cy="936625"/>
          </a:xfrm>
          <a:prstGeom prst="wedgeEllipseCallout">
            <a:avLst>
              <a:gd name="adj1" fmla="val 82048"/>
              <a:gd name="adj2" fmla="val -39251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it-IT" b="1" dirty="0"/>
              <a:t>TREND</a:t>
            </a:r>
          </a:p>
        </p:txBody>
      </p:sp>
      <p:sp>
        <p:nvSpPr>
          <p:cNvPr id="10" name="Fumetto 3 9"/>
          <p:cNvSpPr/>
          <p:nvPr/>
        </p:nvSpPr>
        <p:spPr>
          <a:xfrm>
            <a:off x="0" y="2363788"/>
            <a:ext cx="2771775" cy="936625"/>
          </a:xfrm>
          <a:prstGeom prst="wedgeEllipseCallout">
            <a:avLst>
              <a:gd name="adj1" fmla="val 67410"/>
              <a:gd name="adj2" fmla="val 98108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it-IT" b="1" dirty="0"/>
              <a:t>QUESTIONARIO</a:t>
            </a:r>
          </a:p>
        </p:txBody>
      </p:sp>
      <p:pic>
        <p:nvPicPr>
          <p:cNvPr id="52233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0"/>
            <a:ext cx="755650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72</a:t>
            </a:fld>
            <a:endParaRPr lang="it-IT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43E03-90E5-4355-AF18-DB58A6FE39C4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274" name="Connettore 1 2"/>
          <p:cNvCxnSpPr>
            <a:cxnSpLocks noChangeShapeType="1"/>
          </p:cNvCxnSpPr>
          <p:nvPr/>
        </p:nvCxnSpPr>
        <p:spPr bwMode="auto">
          <a:xfrm>
            <a:off x="611188" y="836613"/>
            <a:ext cx="269875" cy="22494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54275" name="Rettangolo 1"/>
          <p:cNvSpPr>
            <a:spLocks noChangeArrowheads="1"/>
          </p:cNvSpPr>
          <p:nvPr/>
        </p:nvSpPr>
        <p:spPr bwMode="auto">
          <a:xfrm>
            <a:off x="2843213" y="476250"/>
            <a:ext cx="35734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b="1">
                <a:solidFill>
                  <a:srgbClr val="336699"/>
                </a:solidFill>
              </a:rPr>
              <a:t>DATI: NOVITÁ 2015 </a:t>
            </a:r>
          </a:p>
        </p:txBody>
      </p:sp>
      <p:sp>
        <p:nvSpPr>
          <p:cNvPr id="4" name="Rettangolo con singolo angolo arrotondato 3"/>
          <p:cNvSpPr/>
          <p:nvPr/>
        </p:nvSpPr>
        <p:spPr>
          <a:xfrm>
            <a:off x="5724525" y="2324100"/>
            <a:ext cx="792163" cy="241300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5" name="Rettangolo con singolo angolo arrotondato 4"/>
          <p:cNvSpPr/>
          <p:nvPr/>
        </p:nvSpPr>
        <p:spPr>
          <a:xfrm>
            <a:off x="5148263" y="2565400"/>
            <a:ext cx="1439862" cy="215900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pic>
        <p:nvPicPr>
          <p:cNvPr id="5427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16113"/>
            <a:ext cx="8459787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metto 3 2"/>
          <p:cNvSpPr/>
          <p:nvPr/>
        </p:nvSpPr>
        <p:spPr>
          <a:xfrm>
            <a:off x="4143375" y="3643313"/>
            <a:ext cx="3600450" cy="1512887"/>
          </a:xfrm>
          <a:prstGeom prst="wedgeEllipseCallout">
            <a:avLst>
              <a:gd name="adj1" fmla="val -74875"/>
              <a:gd name="adj2" fmla="val -851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it-IT" sz="2000" dirty="0">
                <a:solidFill>
                  <a:srgbClr val="AF0C0C"/>
                </a:solidFill>
              </a:rPr>
              <a:t>Tutte le tavole dei risultati in formato EXCEL</a:t>
            </a:r>
          </a:p>
        </p:txBody>
      </p:sp>
      <p:pic>
        <p:nvPicPr>
          <p:cNvPr id="54280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0"/>
            <a:ext cx="755650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73</a:t>
            </a:fld>
            <a:endParaRPr lang="it-IT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762F-15B4-429C-83F5-F342126CF50E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4514" name="Connettore 1 2"/>
          <p:cNvCxnSpPr>
            <a:cxnSpLocks noChangeShapeType="1"/>
          </p:cNvCxnSpPr>
          <p:nvPr/>
        </p:nvCxnSpPr>
        <p:spPr bwMode="auto">
          <a:xfrm>
            <a:off x="611188" y="836613"/>
            <a:ext cx="269875" cy="22494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pic>
        <p:nvPicPr>
          <p:cNvPr id="6451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055688"/>
            <a:ext cx="7686675" cy="331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Rettangolo 1"/>
          <p:cNvSpPr>
            <a:spLocks noChangeArrowheads="1"/>
          </p:cNvSpPr>
          <p:nvPr/>
        </p:nvSpPr>
        <p:spPr bwMode="auto">
          <a:xfrm>
            <a:off x="1908175" y="4587875"/>
            <a:ext cx="65516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>
                <a:hlinkClick r:id="rId4"/>
              </a:rPr>
              <a:t>http://www.invalsi.it/invalsi/statapp.php?page=progetto</a:t>
            </a:r>
            <a:r>
              <a:rPr lang="it-IT" altLang="it-IT" sz="1800"/>
              <a:t> </a:t>
            </a:r>
          </a:p>
        </p:txBody>
      </p:sp>
      <p:sp>
        <p:nvSpPr>
          <p:cNvPr id="64517" name="CasellaDiTesto 7"/>
          <p:cNvSpPr txBox="1">
            <a:spLocks noChangeArrowheads="1"/>
          </p:cNvSpPr>
          <p:nvPr/>
        </p:nvSpPr>
        <p:spPr bwMode="auto">
          <a:xfrm>
            <a:off x="900113" y="692150"/>
            <a:ext cx="6985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b="1">
                <a:solidFill>
                  <a:srgbClr val="336699"/>
                </a:solidFill>
              </a:rPr>
              <a:t> TREND 2013-2015</a:t>
            </a:r>
          </a:p>
        </p:txBody>
      </p:sp>
      <p:sp>
        <p:nvSpPr>
          <p:cNvPr id="64518" name="Rettangolo 1"/>
          <p:cNvSpPr>
            <a:spLocks noChangeArrowheads="1"/>
          </p:cNvSpPr>
          <p:nvPr/>
        </p:nvSpPr>
        <p:spPr bwMode="auto">
          <a:xfrm>
            <a:off x="2952750" y="196850"/>
            <a:ext cx="3086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b="1">
                <a:solidFill>
                  <a:srgbClr val="336699"/>
                </a:solidFill>
              </a:rPr>
              <a:t>DATI: NOVITÁ 2015 </a:t>
            </a:r>
          </a:p>
        </p:txBody>
      </p:sp>
      <p:pic>
        <p:nvPicPr>
          <p:cNvPr id="6451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0"/>
            <a:ext cx="755650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74</a:t>
            </a:fld>
            <a:endParaRPr lang="it-I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8A215-ECCF-4ECD-B836-971487C5F35F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658" name="Connettore 1 2"/>
          <p:cNvCxnSpPr>
            <a:cxnSpLocks noChangeShapeType="1"/>
          </p:cNvCxnSpPr>
          <p:nvPr/>
        </p:nvCxnSpPr>
        <p:spPr bwMode="auto">
          <a:xfrm>
            <a:off x="611188" y="836613"/>
            <a:ext cx="269875" cy="22494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70659" name="CasellaDiTesto 1"/>
          <p:cNvSpPr txBox="1">
            <a:spLocks noChangeArrowheads="1"/>
          </p:cNvSpPr>
          <p:nvPr/>
        </p:nvSpPr>
        <p:spPr bwMode="auto">
          <a:xfrm>
            <a:off x="1116013" y="1268413"/>
            <a:ext cx="7056437" cy="410845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800" b="1" dirty="0"/>
              <a:t>A che cosa mi possono servire i </a:t>
            </a:r>
            <a:r>
              <a:rPr lang="it-IT" altLang="it-IT" sz="1800" b="1" dirty="0" err="1"/>
              <a:t>microdati</a:t>
            </a:r>
            <a:r>
              <a:rPr lang="it-IT" altLang="it-IT" sz="1800" b="1" dirty="0"/>
              <a:t>?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it-IT" altLang="it-IT" sz="1800" b="1" dirty="0"/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sz="1800" dirty="0"/>
              <a:t>Seguire nel tempo i risultati di ogni studente (Liv.02-05-08)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sz="1800" dirty="0"/>
              <a:t>Matematica: individuare gli studenti in difficoltà e correlare con alcuni item «pivot» (item sulla linea dei numeri)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sz="1800" dirty="0"/>
              <a:t>Contesto: individuare per alcune categorie di allievi le parti di Matematica o di Italiano dove ci sono difficoltà o eccellenze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sz="1800" dirty="0"/>
              <a:t>Questionario studente: collegarlo al Contesto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sz="1800" dirty="0"/>
              <a:t>………..</a:t>
            </a:r>
          </a:p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it-IT" altLang="it-IT" sz="1800" dirty="0"/>
          </a:p>
        </p:txBody>
      </p:sp>
      <p:sp>
        <p:nvSpPr>
          <p:cNvPr id="70660" name="CasellaDiTesto 6"/>
          <p:cNvSpPr txBox="1">
            <a:spLocks noChangeArrowheads="1"/>
          </p:cNvSpPr>
          <p:nvPr/>
        </p:nvSpPr>
        <p:spPr bwMode="auto">
          <a:xfrm>
            <a:off x="900113" y="692150"/>
            <a:ext cx="6985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b="1">
                <a:solidFill>
                  <a:srgbClr val="336699"/>
                </a:solidFill>
              </a:rPr>
              <a:t> TREND 2013-2015</a:t>
            </a:r>
          </a:p>
        </p:txBody>
      </p:sp>
      <p:sp>
        <p:nvSpPr>
          <p:cNvPr id="70661" name="Rettangolo 1"/>
          <p:cNvSpPr>
            <a:spLocks noChangeArrowheads="1"/>
          </p:cNvSpPr>
          <p:nvPr/>
        </p:nvSpPr>
        <p:spPr bwMode="auto">
          <a:xfrm>
            <a:off x="2952750" y="196850"/>
            <a:ext cx="3086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b="1">
                <a:solidFill>
                  <a:srgbClr val="336699"/>
                </a:solidFill>
              </a:rPr>
              <a:t>DATI: NOVITÁ 2015 </a:t>
            </a:r>
          </a:p>
        </p:txBody>
      </p:sp>
      <p:pic>
        <p:nvPicPr>
          <p:cNvPr id="70662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0"/>
            <a:ext cx="755650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75</a:t>
            </a:fld>
            <a:endParaRPr lang="it-IT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CABC0-0318-4D0A-B4FB-E73CBF7FA418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CasellaDiTesto 9"/>
          <p:cNvSpPr txBox="1">
            <a:spLocks noChangeArrowheads="1"/>
          </p:cNvSpPr>
          <p:nvPr/>
        </p:nvSpPr>
        <p:spPr bwMode="auto">
          <a:xfrm>
            <a:off x="160338" y="174625"/>
            <a:ext cx="3960812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b="1">
                <a:solidFill>
                  <a:srgbClr val="336699"/>
                </a:solidFill>
              </a:rPr>
              <a:t>Restituzione</a:t>
            </a:r>
            <a:r>
              <a:rPr lang="it-IT" altLang="it-IT" sz="1800"/>
              <a:t> </a:t>
            </a:r>
            <a:r>
              <a:rPr lang="it-IT" altLang="it-IT" sz="2400" b="1">
                <a:solidFill>
                  <a:srgbClr val="336699"/>
                </a:solidFill>
              </a:rPr>
              <a:t>dei dati per distribuzione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b="1">
                <a:solidFill>
                  <a:srgbClr val="336699"/>
                </a:solidFill>
              </a:rPr>
              <a:t>nei cinque livelli</a:t>
            </a:r>
          </a:p>
        </p:txBody>
      </p:sp>
      <p:sp>
        <p:nvSpPr>
          <p:cNvPr id="74755" name="CasellaDiTesto 6"/>
          <p:cNvSpPr txBox="1">
            <a:spLocks noChangeArrowheads="1"/>
          </p:cNvSpPr>
          <p:nvPr/>
        </p:nvSpPr>
        <p:spPr bwMode="auto">
          <a:xfrm>
            <a:off x="4773613" y="152400"/>
            <a:ext cx="3313112" cy="1200150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dirty="0">
                <a:solidFill>
                  <a:srgbClr val="FF0000"/>
                </a:solidFill>
              </a:rPr>
              <a:t>Come sono distribuiti nei 5 livelli di apprendimento gli studenti di ciascuna classe per Italiano e per Matematica?</a:t>
            </a:r>
          </a:p>
        </p:txBody>
      </p:sp>
      <p:pic>
        <p:nvPicPr>
          <p:cNvPr id="74756" name="Immagine 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1" t="8217" r="2885" b="12849"/>
          <a:stretch>
            <a:fillRect/>
          </a:stretch>
        </p:blipFill>
        <p:spPr bwMode="auto">
          <a:xfrm>
            <a:off x="755650" y="1293813"/>
            <a:ext cx="7993063" cy="548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Cilindro 23"/>
          <p:cNvSpPr/>
          <p:nvPr/>
        </p:nvSpPr>
        <p:spPr>
          <a:xfrm>
            <a:off x="4500563" y="6237288"/>
            <a:ext cx="287337" cy="287337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23" name="Cilindro 22"/>
          <p:cNvSpPr/>
          <p:nvPr/>
        </p:nvSpPr>
        <p:spPr>
          <a:xfrm>
            <a:off x="5235575" y="6154738"/>
            <a:ext cx="287338" cy="35877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74759" name="Text Box 6"/>
          <p:cNvSpPr txBox="1">
            <a:spLocks noChangeArrowheads="1"/>
          </p:cNvSpPr>
          <p:nvPr/>
        </p:nvSpPr>
        <p:spPr bwMode="auto">
          <a:xfrm>
            <a:off x="4140200" y="11255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it-IT" sz="1600">
              <a:cs typeface="Arial" panose="020B0604020202020204" pitchFamily="34" charset="0"/>
            </a:endParaRPr>
          </a:p>
        </p:txBody>
      </p:sp>
      <p:pic>
        <p:nvPicPr>
          <p:cNvPr id="74760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o 11"/>
          <p:cNvGrpSpPr>
            <a:grpSpLocks/>
          </p:cNvGrpSpPr>
          <p:nvPr/>
        </p:nvGrpSpPr>
        <p:grpSpPr bwMode="auto">
          <a:xfrm>
            <a:off x="4500563" y="5805488"/>
            <a:ext cx="3190875" cy="765175"/>
            <a:chOff x="4533900" y="1066800"/>
            <a:chExt cx="3190875" cy="765175"/>
          </a:xfrm>
        </p:grpSpPr>
        <p:sp>
          <p:nvSpPr>
            <p:cNvPr id="13" name="Cilindro 12"/>
            <p:cNvSpPr/>
            <p:nvPr/>
          </p:nvSpPr>
          <p:spPr>
            <a:xfrm>
              <a:off x="5924550" y="1323975"/>
              <a:ext cx="323850" cy="476250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14" name="Cilindro 13"/>
            <p:cNvSpPr/>
            <p:nvPr/>
          </p:nvSpPr>
          <p:spPr>
            <a:xfrm>
              <a:off x="6638925" y="1162050"/>
              <a:ext cx="323850" cy="590550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15" name="Cilindro 14"/>
            <p:cNvSpPr/>
            <p:nvPr/>
          </p:nvSpPr>
          <p:spPr>
            <a:xfrm>
              <a:off x="7400925" y="1066800"/>
              <a:ext cx="323850" cy="704850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74786" name="CasellaDiTesto 41"/>
            <p:cNvSpPr txBox="1">
              <a:spLocks noChangeArrowheads="1"/>
            </p:cNvSpPr>
            <p:nvPr/>
          </p:nvSpPr>
          <p:spPr bwMode="auto">
            <a:xfrm>
              <a:off x="4533900" y="1524000"/>
              <a:ext cx="28416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it-IT" altLang="it-IT" sz="1400"/>
                <a:t>1</a:t>
              </a:r>
            </a:p>
          </p:txBody>
        </p:sp>
        <p:sp>
          <p:nvSpPr>
            <p:cNvPr id="74787" name="CasellaDiTesto 43"/>
            <p:cNvSpPr txBox="1">
              <a:spLocks noChangeArrowheads="1"/>
            </p:cNvSpPr>
            <p:nvPr/>
          </p:nvSpPr>
          <p:spPr bwMode="auto">
            <a:xfrm>
              <a:off x="5943600" y="1457325"/>
              <a:ext cx="28416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it-IT" altLang="it-IT" sz="1400"/>
                <a:t>3</a:t>
              </a:r>
            </a:p>
          </p:txBody>
        </p:sp>
        <p:sp>
          <p:nvSpPr>
            <p:cNvPr id="74788" name="CasellaDiTesto 44"/>
            <p:cNvSpPr txBox="1">
              <a:spLocks noChangeArrowheads="1"/>
            </p:cNvSpPr>
            <p:nvPr/>
          </p:nvSpPr>
          <p:spPr bwMode="auto">
            <a:xfrm>
              <a:off x="6667500" y="1352550"/>
              <a:ext cx="28416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it-IT" altLang="it-IT" sz="1400"/>
                <a:t>4</a:t>
              </a:r>
            </a:p>
          </p:txBody>
        </p:sp>
        <p:sp>
          <p:nvSpPr>
            <p:cNvPr id="74789" name="CasellaDiTesto 45"/>
            <p:cNvSpPr txBox="1">
              <a:spLocks noChangeArrowheads="1"/>
            </p:cNvSpPr>
            <p:nvPr/>
          </p:nvSpPr>
          <p:spPr bwMode="auto">
            <a:xfrm>
              <a:off x="7410450" y="1247775"/>
              <a:ext cx="28416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it-IT" altLang="it-IT" sz="1400"/>
                <a:t>5</a:t>
              </a:r>
            </a:p>
          </p:txBody>
        </p:sp>
        <p:sp>
          <p:nvSpPr>
            <p:cNvPr id="74790" name="CasellaDiTesto 42"/>
            <p:cNvSpPr txBox="1">
              <a:spLocks noChangeArrowheads="1"/>
            </p:cNvSpPr>
            <p:nvPr/>
          </p:nvSpPr>
          <p:spPr bwMode="auto">
            <a:xfrm>
              <a:off x="5276558" y="1483285"/>
              <a:ext cx="3371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it-IT" altLang="it-IT" sz="1400"/>
                <a:t>2</a:t>
              </a:r>
            </a:p>
          </p:txBody>
        </p:sp>
      </p:grp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4140200" y="6524625"/>
            <a:ext cx="4608513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000"/>
              <a:t>Dal + BASSO…………………………………………al + ALTO</a:t>
            </a:r>
          </a:p>
        </p:txBody>
      </p:sp>
      <p:sp>
        <p:nvSpPr>
          <p:cNvPr id="42" name="Freccia a destra 41"/>
          <p:cNvSpPr/>
          <p:nvPr/>
        </p:nvSpPr>
        <p:spPr>
          <a:xfrm>
            <a:off x="6592888" y="2624138"/>
            <a:ext cx="1081087" cy="360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43" name="Ovale 42"/>
          <p:cNvSpPr/>
          <p:nvPr/>
        </p:nvSpPr>
        <p:spPr>
          <a:xfrm>
            <a:off x="7804150" y="2632075"/>
            <a:ext cx="358775" cy="287338"/>
          </a:xfrm>
          <a:prstGeom prst="ellipse">
            <a:avLst/>
          </a:prstGeom>
          <a:noFill/>
          <a:ln w="381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44" name="Freccia a destra 43"/>
          <p:cNvSpPr/>
          <p:nvPr/>
        </p:nvSpPr>
        <p:spPr>
          <a:xfrm>
            <a:off x="6646863" y="2068513"/>
            <a:ext cx="1081087" cy="360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45" name="Ovale 44"/>
          <p:cNvSpPr/>
          <p:nvPr/>
        </p:nvSpPr>
        <p:spPr>
          <a:xfrm>
            <a:off x="7818438" y="2090738"/>
            <a:ext cx="285750" cy="331787"/>
          </a:xfrm>
          <a:prstGeom prst="ellipse">
            <a:avLst/>
          </a:prstGeom>
          <a:noFill/>
          <a:ln w="38100"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</a:endParaRPr>
          </a:p>
        </p:txBody>
      </p:sp>
      <p:grpSp>
        <p:nvGrpSpPr>
          <p:cNvPr id="3" name="Gruppo 26"/>
          <p:cNvGrpSpPr>
            <a:grpSpLocks/>
          </p:cNvGrpSpPr>
          <p:nvPr/>
        </p:nvGrpSpPr>
        <p:grpSpPr bwMode="auto">
          <a:xfrm>
            <a:off x="683568" y="332656"/>
            <a:ext cx="2016125" cy="1516062"/>
            <a:chOff x="740292" y="70526"/>
            <a:chExt cx="2015860" cy="1517490"/>
          </a:xfrm>
        </p:grpSpPr>
        <p:sp>
          <p:nvSpPr>
            <p:cNvPr id="49" name="Ovale 48"/>
            <p:cNvSpPr/>
            <p:nvPr/>
          </p:nvSpPr>
          <p:spPr>
            <a:xfrm>
              <a:off x="2035522" y="1300408"/>
              <a:ext cx="720630" cy="28760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" name="Fumetto 2 49"/>
            <p:cNvSpPr/>
            <p:nvPr/>
          </p:nvSpPr>
          <p:spPr>
            <a:xfrm>
              <a:off x="740292" y="70526"/>
              <a:ext cx="1512688" cy="862824"/>
            </a:xfrm>
            <a:prstGeom prst="wedgeRoundRectCallout">
              <a:avLst>
                <a:gd name="adj1" fmla="val 47662"/>
                <a:gd name="adj2" fmla="val 96467"/>
                <a:gd name="adj3" fmla="val 1666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it-IT" sz="1400" dirty="0">
                  <a:solidFill>
                    <a:srgbClr val="AF0C0C"/>
                  </a:solidFill>
                </a:rPr>
                <a:t>Risultati &lt; 75% media nazionale</a:t>
              </a:r>
            </a:p>
          </p:txBody>
        </p:sp>
      </p:grpSp>
      <p:grpSp>
        <p:nvGrpSpPr>
          <p:cNvPr id="4" name="Gruppo 27"/>
          <p:cNvGrpSpPr>
            <a:grpSpLocks/>
          </p:cNvGrpSpPr>
          <p:nvPr/>
        </p:nvGrpSpPr>
        <p:grpSpPr bwMode="auto">
          <a:xfrm>
            <a:off x="2051720" y="260647"/>
            <a:ext cx="2185317" cy="1599902"/>
            <a:chOff x="587600" y="389088"/>
            <a:chExt cx="2184788" cy="1599752"/>
          </a:xfrm>
        </p:grpSpPr>
        <p:sp>
          <p:nvSpPr>
            <p:cNvPr id="52" name="Ovale 51"/>
            <p:cNvSpPr/>
            <p:nvPr/>
          </p:nvSpPr>
          <p:spPr>
            <a:xfrm>
              <a:off x="2051838" y="1701530"/>
              <a:ext cx="720550" cy="28731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3" name="Fumetto 2 52"/>
            <p:cNvSpPr/>
            <p:nvPr/>
          </p:nvSpPr>
          <p:spPr>
            <a:xfrm>
              <a:off x="587600" y="389088"/>
              <a:ext cx="1944216" cy="647639"/>
            </a:xfrm>
            <a:prstGeom prst="wedgeRoundRectCallout">
              <a:avLst>
                <a:gd name="adj1" fmla="val 28584"/>
                <a:gd name="adj2" fmla="val 150031"/>
                <a:gd name="adj3" fmla="val 1666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it-IT" sz="1400" dirty="0">
                  <a:solidFill>
                    <a:srgbClr val="AF0C0C"/>
                  </a:solidFill>
                </a:rPr>
                <a:t>&lt;75%Risultati &lt; 95% media nazionale</a:t>
              </a:r>
            </a:p>
          </p:txBody>
        </p:sp>
      </p:grpSp>
      <p:grpSp>
        <p:nvGrpSpPr>
          <p:cNvPr id="5" name="Gruppo 30"/>
          <p:cNvGrpSpPr>
            <a:grpSpLocks/>
          </p:cNvGrpSpPr>
          <p:nvPr/>
        </p:nvGrpSpPr>
        <p:grpSpPr bwMode="auto">
          <a:xfrm>
            <a:off x="3779912" y="260648"/>
            <a:ext cx="2089150" cy="1584325"/>
            <a:chOff x="1331640" y="404664"/>
            <a:chExt cx="2088232" cy="1584176"/>
          </a:xfrm>
        </p:grpSpPr>
        <p:sp>
          <p:nvSpPr>
            <p:cNvPr id="55" name="Ovale 54"/>
            <p:cNvSpPr/>
            <p:nvPr/>
          </p:nvSpPr>
          <p:spPr>
            <a:xfrm>
              <a:off x="2052048" y="1701530"/>
              <a:ext cx="720408" cy="287310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6" name="Fumetto 2 55"/>
            <p:cNvSpPr/>
            <p:nvPr/>
          </p:nvSpPr>
          <p:spPr>
            <a:xfrm>
              <a:off x="1331640" y="404664"/>
              <a:ext cx="2088232" cy="647639"/>
            </a:xfrm>
            <a:prstGeom prst="wedgeRoundRectCallout">
              <a:avLst>
                <a:gd name="adj1" fmla="val 4197"/>
                <a:gd name="adj2" fmla="val 150031"/>
                <a:gd name="adj3" fmla="val 1666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it-IT" sz="1400" dirty="0">
                  <a:solidFill>
                    <a:srgbClr val="AF0C0C"/>
                  </a:solidFill>
                </a:rPr>
                <a:t>&lt;95%Risultati &lt; 110% media nazionale</a:t>
              </a:r>
            </a:p>
          </p:txBody>
        </p:sp>
      </p:grpSp>
      <p:grpSp>
        <p:nvGrpSpPr>
          <p:cNvPr id="6" name="Gruppo 33"/>
          <p:cNvGrpSpPr>
            <a:grpSpLocks/>
          </p:cNvGrpSpPr>
          <p:nvPr/>
        </p:nvGrpSpPr>
        <p:grpSpPr bwMode="auto">
          <a:xfrm>
            <a:off x="5580112" y="7190"/>
            <a:ext cx="2087563" cy="1595438"/>
            <a:chOff x="1341962" y="307"/>
            <a:chExt cx="2088232" cy="1594869"/>
          </a:xfrm>
        </p:grpSpPr>
        <p:sp>
          <p:nvSpPr>
            <p:cNvPr id="58" name="Ovale 57"/>
            <p:cNvSpPr/>
            <p:nvPr/>
          </p:nvSpPr>
          <p:spPr>
            <a:xfrm>
              <a:off x="2020042" y="1307940"/>
              <a:ext cx="720956" cy="28723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9" name="Fumetto 2 58"/>
            <p:cNvSpPr/>
            <p:nvPr/>
          </p:nvSpPr>
          <p:spPr>
            <a:xfrm>
              <a:off x="1341962" y="307"/>
              <a:ext cx="2088232" cy="647469"/>
            </a:xfrm>
            <a:prstGeom prst="wedgeRoundRectCallout">
              <a:avLst>
                <a:gd name="adj1" fmla="val 4197"/>
                <a:gd name="adj2" fmla="val 150031"/>
                <a:gd name="adj3" fmla="val 1666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it-IT" sz="1400" dirty="0"/>
                <a:t>&lt;</a:t>
              </a:r>
              <a:r>
                <a:rPr lang="it-IT" sz="1400" dirty="0">
                  <a:solidFill>
                    <a:srgbClr val="AF0C0C"/>
                  </a:solidFill>
                </a:rPr>
                <a:t>110%Risultati &lt; 125</a:t>
              </a:r>
              <a:r>
                <a:rPr lang="it-IT" sz="1400" dirty="0" smtClean="0">
                  <a:solidFill>
                    <a:srgbClr val="AF0C0C"/>
                  </a:solidFill>
                </a:rPr>
                <a:t>% media </a:t>
              </a:r>
              <a:r>
                <a:rPr lang="it-IT" sz="1400" dirty="0">
                  <a:solidFill>
                    <a:srgbClr val="AF0C0C"/>
                  </a:solidFill>
                </a:rPr>
                <a:t>nazionale</a:t>
              </a:r>
            </a:p>
          </p:txBody>
        </p:sp>
      </p:grpSp>
      <p:grpSp>
        <p:nvGrpSpPr>
          <p:cNvPr id="7" name="Gruppo 36"/>
          <p:cNvGrpSpPr>
            <a:grpSpLocks/>
          </p:cNvGrpSpPr>
          <p:nvPr/>
        </p:nvGrpSpPr>
        <p:grpSpPr bwMode="auto">
          <a:xfrm>
            <a:off x="7056437" y="332656"/>
            <a:ext cx="2087563" cy="1482874"/>
            <a:chOff x="1552534" y="506105"/>
            <a:chExt cx="2088232" cy="1482735"/>
          </a:xfrm>
        </p:grpSpPr>
        <p:sp>
          <p:nvSpPr>
            <p:cNvPr id="61" name="Ovale 60"/>
            <p:cNvSpPr/>
            <p:nvPr/>
          </p:nvSpPr>
          <p:spPr>
            <a:xfrm>
              <a:off x="2051008" y="1701529"/>
              <a:ext cx="720956" cy="28731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62" name="Fumetto 2 61"/>
            <p:cNvSpPr/>
            <p:nvPr/>
          </p:nvSpPr>
          <p:spPr>
            <a:xfrm>
              <a:off x="1552534" y="506105"/>
              <a:ext cx="2088232" cy="647639"/>
            </a:xfrm>
            <a:prstGeom prst="wedgeRoundRectCallout">
              <a:avLst>
                <a:gd name="adj1" fmla="val 4197"/>
                <a:gd name="adj2" fmla="val 150031"/>
                <a:gd name="adj3" fmla="val 1666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it-IT" sz="1400" dirty="0">
                  <a:solidFill>
                    <a:srgbClr val="AF0C0C"/>
                  </a:solidFill>
                </a:rPr>
                <a:t>Risultati &gt; 125% media nazionale</a:t>
              </a:r>
            </a:p>
          </p:txBody>
        </p:sp>
      </p:grpSp>
      <p:sp>
        <p:nvSpPr>
          <p:cNvPr id="37" name="Ovale 36"/>
          <p:cNvSpPr/>
          <p:nvPr/>
        </p:nvSpPr>
        <p:spPr>
          <a:xfrm>
            <a:off x="3276600" y="2349500"/>
            <a:ext cx="3311525" cy="165576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it-IT" dirty="0">
                <a:solidFill>
                  <a:srgbClr val="FF0000"/>
                </a:solidFill>
                <a:ea typeface="ＭＳ Ｐゴシック" pitchFamily="34" charset="-128"/>
              </a:rPr>
              <a:t>Se la media nazionale è 60%,  il livello 1 corrisponde a  &lt; 45%, il livello 5 a &gt; 75%</a:t>
            </a:r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76</a:t>
            </a:fld>
            <a:endParaRPr lang="it-IT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7EC1-F8D6-44DE-A9D2-03634718330E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6" grpId="0"/>
      <p:bldP spid="42" grpId="0" animBg="1"/>
      <p:bldP spid="43" grpId="0" animBg="1"/>
      <p:bldP spid="44" grpId="0" animBg="1"/>
      <p:bldP spid="45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6"/>
          <p:cNvSpPr txBox="1">
            <a:spLocks noChangeArrowheads="1"/>
          </p:cNvSpPr>
          <p:nvPr/>
        </p:nvSpPr>
        <p:spPr bwMode="auto">
          <a:xfrm>
            <a:off x="4140200" y="11255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t-IT" sz="1600">
              <a:cs typeface="Arial" panose="020B0604020202020204" pitchFamily="34" charset="0"/>
            </a:endParaRPr>
          </a:p>
        </p:txBody>
      </p:sp>
      <p:pic>
        <p:nvPicPr>
          <p:cNvPr id="7885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2" name="CasellaDiTesto 22"/>
          <p:cNvSpPr txBox="1">
            <a:spLocks noChangeArrowheads="1"/>
          </p:cNvSpPr>
          <p:nvPr/>
        </p:nvSpPr>
        <p:spPr bwMode="auto">
          <a:xfrm>
            <a:off x="323850" y="1125538"/>
            <a:ext cx="7704138" cy="14763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3538" indent="-3635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it-IT" altLang="it-IT" sz="1800" dirty="0" smtClean="0">
                <a:solidFill>
                  <a:schemeClr val="bg1"/>
                </a:solidFill>
              </a:rPr>
              <a:t>Come si correlano i voti dati dai docenti agli studenti con i loro risultati alle prove?</a:t>
            </a:r>
          </a:p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it-IT" altLang="it-IT" sz="1800" dirty="0" smtClean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it-IT" altLang="it-IT" sz="1800" dirty="0" smtClean="0">
                <a:solidFill>
                  <a:schemeClr val="bg1"/>
                </a:solidFill>
              </a:rPr>
              <a:t>Classi considerate deboli dai loro prof. vanno bene nei test Invalsi o viceversa?</a:t>
            </a:r>
            <a:endParaRPr lang="it-IT" altLang="it-IT" sz="1800" dirty="0">
              <a:solidFill>
                <a:schemeClr val="bg1"/>
              </a:solidFill>
            </a:endParaRPr>
          </a:p>
        </p:txBody>
      </p:sp>
      <p:sp>
        <p:nvSpPr>
          <p:cNvPr id="78853" name="Rettangolo 23"/>
          <p:cNvSpPr>
            <a:spLocks noChangeArrowheads="1"/>
          </p:cNvSpPr>
          <p:nvPr/>
        </p:nvSpPr>
        <p:spPr bwMode="auto">
          <a:xfrm>
            <a:off x="395288" y="404813"/>
            <a:ext cx="7705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b="1" dirty="0" smtClean="0">
                <a:solidFill>
                  <a:srgbClr val="336699"/>
                </a:solidFill>
              </a:rPr>
              <a:t>           Relazione </a:t>
            </a:r>
            <a:r>
              <a:rPr lang="it-IT" altLang="it-IT" sz="2400" b="1" dirty="0">
                <a:solidFill>
                  <a:srgbClr val="336699"/>
                </a:solidFill>
              </a:rPr>
              <a:t>tra voto scuola e risultati INVALSI</a:t>
            </a:r>
            <a:endParaRPr lang="it-IT" altLang="it-IT" sz="1800" dirty="0"/>
          </a:p>
        </p:txBody>
      </p:sp>
      <p:pic>
        <p:nvPicPr>
          <p:cNvPr id="78854" name="Immagin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6" t="48508" r="33281" b="15672"/>
          <a:stretch>
            <a:fillRect/>
          </a:stretch>
        </p:blipFill>
        <p:spPr bwMode="auto">
          <a:xfrm>
            <a:off x="2700338" y="2781300"/>
            <a:ext cx="5903912" cy="3168650"/>
          </a:xfrm>
          <a:prstGeom prst="rect">
            <a:avLst/>
          </a:prstGeom>
          <a:noFill/>
          <a:ln w="31750">
            <a:solidFill>
              <a:srgbClr val="6699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77</a:t>
            </a:fld>
            <a:endParaRPr lang="it-IT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61270-17E9-4C93-86D7-7DD6F30915E8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4"/>
          <p:cNvSpPr>
            <a:spLocks noChangeArrowheads="1"/>
          </p:cNvSpPr>
          <p:nvPr/>
        </p:nvSpPr>
        <p:spPr bwMode="auto">
          <a:xfrm flipH="1">
            <a:off x="7315200" y="6553200"/>
            <a:ext cx="1600200" cy="1746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it-IT" sz="2400">
              <a:latin typeface="Times" pitchFamily="18" charset="0"/>
            </a:endParaRPr>
          </a:p>
        </p:txBody>
      </p:sp>
      <p:sp>
        <p:nvSpPr>
          <p:cNvPr id="76803" name="Rectangle 5"/>
          <p:cNvSpPr>
            <a:spLocks noChangeArrowheads="1"/>
          </p:cNvSpPr>
          <p:nvPr/>
        </p:nvSpPr>
        <p:spPr bwMode="auto">
          <a:xfrm rot="-5400000">
            <a:off x="8420894" y="6423819"/>
            <a:ext cx="685800" cy="17462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76804" name="Text Box 6"/>
          <p:cNvSpPr txBox="1">
            <a:spLocks noChangeArrowheads="1"/>
          </p:cNvSpPr>
          <p:nvPr/>
        </p:nvSpPr>
        <p:spPr bwMode="auto">
          <a:xfrm>
            <a:off x="4140200" y="1125538"/>
            <a:ext cx="1841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it-IT" sz="1600">
              <a:cs typeface="Arial" charset="0"/>
            </a:endParaRPr>
          </a:p>
        </p:txBody>
      </p:sp>
      <p:pic>
        <p:nvPicPr>
          <p:cNvPr id="76805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6" name="CasellaDiTesto 9"/>
          <p:cNvSpPr txBox="1">
            <a:spLocks noChangeArrowheads="1"/>
          </p:cNvSpPr>
          <p:nvPr/>
        </p:nvSpPr>
        <p:spPr bwMode="auto">
          <a:xfrm>
            <a:off x="785813" y="428625"/>
            <a:ext cx="7143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it-IT" altLang="it-IT" dirty="0" smtClean="0"/>
              <a:t>                       Tavola </a:t>
            </a:r>
            <a:r>
              <a:rPr lang="it-IT" altLang="it-IT" dirty="0"/>
              <a:t>2a – Parti del testo</a:t>
            </a:r>
          </a:p>
        </p:txBody>
      </p:sp>
      <p:pic>
        <p:nvPicPr>
          <p:cNvPr id="76807" name="Immagine 9" descr="tavola 2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" y="1357313"/>
            <a:ext cx="826452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uppo 15"/>
          <p:cNvGrpSpPr>
            <a:grpSpLocks/>
          </p:cNvGrpSpPr>
          <p:nvPr/>
        </p:nvGrpSpPr>
        <p:grpSpPr bwMode="auto">
          <a:xfrm>
            <a:off x="1720850" y="1223963"/>
            <a:ext cx="1439863" cy="404812"/>
            <a:chOff x="1691680" y="1368064"/>
            <a:chExt cx="1440160" cy="404752"/>
          </a:xfrm>
        </p:grpSpPr>
        <p:cxnSp>
          <p:nvCxnSpPr>
            <p:cNvPr id="11" name="Connettore 1 10"/>
            <p:cNvCxnSpPr/>
            <p:nvPr/>
          </p:nvCxnSpPr>
          <p:spPr>
            <a:xfrm>
              <a:off x="1691680" y="1772816"/>
              <a:ext cx="1440160" cy="0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/>
            <p:nvPr/>
          </p:nvCxnSpPr>
          <p:spPr>
            <a:xfrm flipV="1">
              <a:off x="3131840" y="1412507"/>
              <a:ext cx="0" cy="360309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>
              <a:off x="1691680" y="1368064"/>
              <a:ext cx="1440160" cy="0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 flipV="1">
              <a:off x="1691680" y="1412507"/>
              <a:ext cx="0" cy="360309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o 16"/>
          <p:cNvGrpSpPr>
            <a:grpSpLocks/>
          </p:cNvGrpSpPr>
          <p:nvPr/>
        </p:nvGrpSpPr>
        <p:grpSpPr bwMode="auto">
          <a:xfrm>
            <a:off x="3160713" y="1214438"/>
            <a:ext cx="1439862" cy="404812"/>
            <a:chOff x="1691680" y="1368064"/>
            <a:chExt cx="1440160" cy="404752"/>
          </a:xfrm>
        </p:grpSpPr>
        <p:cxnSp>
          <p:nvCxnSpPr>
            <p:cNvPr id="16" name="Connettore 1 15"/>
            <p:cNvCxnSpPr/>
            <p:nvPr/>
          </p:nvCxnSpPr>
          <p:spPr>
            <a:xfrm>
              <a:off x="1691680" y="1772816"/>
              <a:ext cx="1440160" cy="0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 flipV="1">
              <a:off x="3131840" y="1412507"/>
              <a:ext cx="0" cy="360309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7"/>
            <p:cNvCxnSpPr/>
            <p:nvPr/>
          </p:nvCxnSpPr>
          <p:spPr>
            <a:xfrm>
              <a:off x="1691680" y="1368064"/>
              <a:ext cx="1440160" cy="0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8"/>
            <p:cNvCxnSpPr/>
            <p:nvPr/>
          </p:nvCxnSpPr>
          <p:spPr>
            <a:xfrm flipV="1">
              <a:off x="1691680" y="1412507"/>
              <a:ext cx="0" cy="360309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uppo 21"/>
          <p:cNvGrpSpPr>
            <a:grpSpLocks/>
          </p:cNvGrpSpPr>
          <p:nvPr/>
        </p:nvGrpSpPr>
        <p:grpSpPr bwMode="auto">
          <a:xfrm>
            <a:off x="4600575" y="1209675"/>
            <a:ext cx="1439863" cy="404813"/>
            <a:chOff x="1691680" y="1368064"/>
            <a:chExt cx="1440160" cy="404752"/>
          </a:xfrm>
        </p:grpSpPr>
        <p:cxnSp>
          <p:nvCxnSpPr>
            <p:cNvPr id="21" name="Connettore 1 20"/>
            <p:cNvCxnSpPr/>
            <p:nvPr/>
          </p:nvCxnSpPr>
          <p:spPr>
            <a:xfrm>
              <a:off x="1691680" y="1772816"/>
              <a:ext cx="1440160" cy="0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21"/>
            <p:cNvCxnSpPr/>
            <p:nvPr/>
          </p:nvCxnSpPr>
          <p:spPr>
            <a:xfrm flipV="1">
              <a:off x="3131840" y="1412507"/>
              <a:ext cx="0" cy="360309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22"/>
            <p:cNvCxnSpPr/>
            <p:nvPr/>
          </p:nvCxnSpPr>
          <p:spPr>
            <a:xfrm>
              <a:off x="1691680" y="1368064"/>
              <a:ext cx="1440160" cy="0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/>
            <p:cNvCxnSpPr/>
            <p:nvPr/>
          </p:nvCxnSpPr>
          <p:spPr>
            <a:xfrm flipV="1">
              <a:off x="1691680" y="1412507"/>
              <a:ext cx="0" cy="360309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uppo 26"/>
          <p:cNvGrpSpPr>
            <a:grpSpLocks/>
          </p:cNvGrpSpPr>
          <p:nvPr/>
        </p:nvGrpSpPr>
        <p:grpSpPr bwMode="auto">
          <a:xfrm>
            <a:off x="6040438" y="1196975"/>
            <a:ext cx="1439862" cy="404813"/>
            <a:chOff x="1691680" y="1368064"/>
            <a:chExt cx="1440160" cy="404752"/>
          </a:xfrm>
        </p:grpSpPr>
        <p:cxnSp>
          <p:nvCxnSpPr>
            <p:cNvPr id="26" name="Connettore 1 25"/>
            <p:cNvCxnSpPr/>
            <p:nvPr/>
          </p:nvCxnSpPr>
          <p:spPr>
            <a:xfrm>
              <a:off x="1691680" y="1772816"/>
              <a:ext cx="1440160" cy="0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26"/>
            <p:cNvCxnSpPr/>
            <p:nvPr/>
          </p:nvCxnSpPr>
          <p:spPr>
            <a:xfrm flipV="1">
              <a:off x="3131840" y="1412507"/>
              <a:ext cx="0" cy="360309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27"/>
            <p:cNvCxnSpPr/>
            <p:nvPr/>
          </p:nvCxnSpPr>
          <p:spPr>
            <a:xfrm>
              <a:off x="1691680" y="1368064"/>
              <a:ext cx="1440160" cy="0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28"/>
            <p:cNvCxnSpPr/>
            <p:nvPr/>
          </p:nvCxnSpPr>
          <p:spPr>
            <a:xfrm flipV="1">
              <a:off x="1691680" y="1412507"/>
              <a:ext cx="0" cy="360309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uppo 31"/>
          <p:cNvGrpSpPr>
            <a:grpSpLocks/>
          </p:cNvGrpSpPr>
          <p:nvPr/>
        </p:nvGrpSpPr>
        <p:grpSpPr bwMode="auto">
          <a:xfrm>
            <a:off x="7480300" y="1196975"/>
            <a:ext cx="1441450" cy="404813"/>
            <a:chOff x="1691680" y="1368064"/>
            <a:chExt cx="1440160" cy="404752"/>
          </a:xfrm>
        </p:grpSpPr>
        <p:cxnSp>
          <p:nvCxnSpPr>
            <p:cNvPr id="31" name="Connettore 1 30"/>
            <p:cNvCxnSpPr/>
            <p:nvPr/>
          </p:nvCxnSpPr>
          <p:spPr>
            <a:xfrm>
              <a:off x="1691680" y="1772816"/>
              <a:ext cx="1440160" cy="0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/>
            <p:nvPr/>
          </p:nvCxnSpPr>
          <p:spPr>
            <a:xfrm flipV="1">
              <a:off x="3131840" y="1412507"/>
              <a:ext cx="0" cy="360309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32"/>
            <p:cNvCxnSpPr/>
            <p:nvPr/>
          </p:nvCxnSpPr>
          <p:spPr>
            <a:xfrm>
              <a:off x="1691680" y="1368064"/>
              <a:ext cx="1440160" cy="0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33"/>
            <p:cNvCxnSpPr/>
            <p:nvPr/>
          </p:nvCxnSpPr>
          <p:spPr>
            <a:xfrm flipV="1">
              <a:off x="1691680" y="1412507"/>
              <a:ext cx="0" cy="360309"/>
            </a:xfrm>
            <a:prstGeom prst="line">
              <a:avLst/>
            </a:prstGeom>
            <a:ln w="508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6813" name="Segnaposto numero diapositiva 3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E3C48D-DE4D-4D7A-8FAD-237250EA99C0}" type="slidenum">
              <a:rPr lang="it-IT" altLang="it-IT" smtClean="0"/>
              <a:pPr/>
              <a:t>78</a:t>
            </a:fld>
            <a:endParaRPr lang="it-IT" altLang="it-IT" smtClean="0"/>
          </a:p>
        </p:txBody>
      </p:sp>
      <p:sp>
        <p:nvSpPr>
          <p:cNvPr id="36" name="CasellaDiTesto 35"/>
          <p:cNvSpPr txBox="1">
            <a:spLocks noChangeArrowheads="1"/>
          </p:cNvSpPr>
          <p:nvPr/>
        </p:nvSpPr>
        <p:spPr bwMode="auto">
          <a:xfrm>
            <a:off x="3276600" y="4724400"/>
            <a:ext cx="53276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it-IT" altLang="it-IT" b="1">
                <a:solidFill>
                  <a:srgbClr val="C00000"/>
                </a:solidFill>
              </a:rPr>
              <a:t>N.B.  </a:t>
            </a:r>
            <a:r>
              <a:rPr lang="it-IT" altLang="it-IT" sz="1400" b="1" i="1">
                <a:solidFill>
                  <a:srgbClr val="C00000"/>
                </a:solidFill>
              </a:rPr>
              <a:t>Analoghe tabelle sono restituite analizzando i risultati sia solo dei nativi sia solo dei regolari  </a:t>
            </a:r>
          </a:p>
        </p:txBody>
      </p:sp>
      <p:sp>
        <p:nvSpPr>
          <p:cNvPr id="38" name="CasellaDiTesto 37"/>
          <p:cNvSpPr txBox="1">
            <a:spLocks noChangeArrowheads="1"/>
          </p:cNvSpPr>
          <p:nvPr/>
        </p:nvSpPr>
        <p:spPr bwMode="auto">
          <a:xfrm>
            <a:off x="1692275" y="1989138"/>
            <a:ext cx="719138" cy="2030412"/>
          </a:xfrm>
          <a:prstGeom prst="rect">
            <a:avLst/>
          </a:prstGeom>
          <a:solidFill>
            <a:schemeClr val="accent1">
              <a:alpha val="10196"/>
            </a:schemeClr>
          </a:solidFill>
          <a:ln w="31750" cap="sq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/>
          </a:p>
          <a:p>
            <a:pPr eaLnBrk="1" hangingPunct="1"/>
            <a:endParaRPr lang="it-IT" altLang="it-IT"/>
          </a:p>
          <a:p>
            <a:pPr eaLnBrk="1" hangingPunct="1"/>
            <a:endParaRPr lang="it-IT" altLang="it-IT"/>
          </a:p>
          <a:p>
            <a:pPr eaLnBrk="1" hangingPunct="1"/>
            <a:endParaRPr lang="it-IT" altLang="it-IT"/>
          </a:p>
          <a:p>
            <a:pPr eaLnBrk="1" hangingPunct="1"/>
            <a:endParaRPr lang="it-IT" altLang="it-IT"/>
          </a:p>
          <a:p>
            <a:pPr eaLnBrk="1" hangingPunct="1"/>
            <a:endParaRPr lang="it-IT" altLang="it-IT"/>
          </a:p>
          <a:p>
            <a:pPr eaLnBrk="1" hangingPunct="1"/>
            <a:endParaRPr lang="it-IT" altLang="it-IT"/>
          </a:p>
        </p:txBody>
      </p:sp>
      <p:sp>
        <p:nvSpPr>
          <p:cNvPr id="39" name="Ovale 38"/>
          <p:cNvSpPr/>
          <p:nvPr/>
        </p:nvSpPr>
        <p:spPr>
          <a:xfrm>
            <a:off x="2497138" y="2695575"/>
            <a:ext cx="574675" cy="576263"/>
          </a:xfrm>
          <a:prstGeom prst="ellipse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9A5-A286-4EAC-A546-EE2AFB89E91E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8" grpId="0" animBg="1"/>
      <p:bldP spid="39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4"/>
          <p:cNvGraphicFramePr>
            <a:graphicFrameLocks noChangeAspect="1"/>
          </p:cNvGraphicFramePr>
          <p:nvPr/>
        </p:nvGraphicFramePr>
        <p:xfrm>
          <a:off x="0" y="1487488"/>
          <a:ext cx="9144000" cy="537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04" name="Grafico" r:id="rId3" imgW="9715500" imgH="5705551" progId="Excel.Sheet.8">
                  <p:embed/>
                </p:oleObj>
              </mc:Choice>
              <mc:Fallback>
                <p:oleObj name="Grafico" r:id="rId3" imgW="9715500" imgH="5705551" progId="Excel.Sheet.8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87488"/>
                        <a:ext cx="9144000" cy="5370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1" name="Text Box 21"/>
          <p:cNvSpPr txBox="1">
            <a:spLocks noChangeArrowheads="1"/>
          </p:cNvSpPr>
          <p:nvPr/>
        </p:nvSpPr>
        <p:spPr bwMode="auto">
          <a:xfrm>
            <a:off x="7807325" y="5348288"/>
            <a:ext cx="79375" cy="161925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000" b="1"/>
              <a:t>2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0" y="3933825"/>
            <a:ext cx="1271588" cy="406400"/>
            <a:chOff x="0" y="2478"/>
            <a:chExt cx="801" cy="256"/>
          </a:xfrm>
        </p:grpSpPr>
        <p:sp>
          <p:nvSpPr>
            <p:cNvPr id="7191" name="AutoShape 42"/>
            <p:cNvSpPr>
              <a:spLocks noChangeArrowheads="1"/>
            </p:cNvSpPr>
            <p:nvPr/>
          </p:nvSpPr>
          <p:spPr bwMode="auto">
            <a:xfrm>
              <a:off x="567" y="2568"/>
              <a:ext cx="234" cy="96"/>
            </a:xfrm>
            <a:prstGeom prst="rightArrow">
              <a:avLst>
                <a:gd name="adj1" fmla="val 50000"/>
                <a:gd name="adj2" fmla="val 60938"/>
              </a:avLst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 b="1"/>
            </a:p>
          </p:txBody>
        </p:sp>
        <p:sp>
          <p:nvSpPr>
            <p:cNvPr id="7192" name="Text Box 43"/>
            <p:cNvSpPr txBox="1">
              <a:spLocks noChangeArrowheads="1"/>
            </p:cNvSpPr>
            <p:nvPr/>
          </p:nvSpPr>
          <p:spPr bwMode="auto">
            <a:xfrm>
              <a:off x="0" y="2478"/>
              <a:ext cx="580" cy="256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it-IT" sz="1000" b="1">
                  <a:solidFill>
                    <a:srgbClr val="FF3300"/>
                  </a:solidFill>
                  <a:latin typeface="Verdana" pitchFamily="34" charset="0"/>
                </a:rPr>
                <a:t>Media nazionale</a:t>
              </a:r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7985125" y="3860800"/>
            <a:ext cx="1158875" cy="1519238"/>
            <a:chOff x="5030" y="2432"/>
            <a:chExt cx="730" cy="957"/>
          </a:xfrm>
        </p:grpSpPr>
        <p:sp>
          <p:nvSpPr>
            <p:cNvPr id="7188" name="AutoShape 64"/>
            <p:cNvSpPr>
              <a:spLocks/>
            </p:cNvSpPr>
            <p:nvPr/>
          </p:nvSpPr>
          <p:spPr bwMode="auto">
            <a:xfrm>
              <a:off x="5148" y="2432"/>
              <a:ext cx="56" cy="182"/>
            </a:xfrm>
            <a:prstGeom prst="rightBracket">
              <a:avLst>
                <a:gd name="adj" fmla="val 27083"/>
              </a:avLst>
            </a:prstGeom>
            <a:noFill/>
            <a:ln w="19050">
              <a:solidFill>
                <a:srgbClr val="3366CC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it-IT" b="1"/>
            </a:p>
          </p:txBody>
        </p:sp>
        <p:sp>
          <p:nvSpPr>
            <p:cNvPr id="7189" name="Text Box 63"/>
            <p:cNvSpPr txBox="1">
              <a:spLocks noChangeArrowheads="1"/>
            </p:cNvSpPr>
            <p:nvPr/>
          </p:nvSpPr>
          <p:spPr bwMode="auto">
            <a:xfrm>
              <a:off x="5030" y="2750"/>
              <a:ext cx="730" cy="639"/>
            </a:xfrm>
            <a:prstGeom prst="rect">
              <a:avLst/>
            </a:prstGeom>
            <a:noFill/>
            <a:ln w="9525">
              <a:solidFill>
                <a:srgbClr val="3366CC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it-IT" sz="1000" b="1">
                  <a:solidFill>
                    <a:srgbClr val="3366CC"/>
                  </a:solidFill>
                  <a:latin typeface="Verdana" pitchFamily="34" charset="0"/>
                </a:rPr>
                <a:t>Differenza fra punteggio classe e</a:t>
              </a:r>
            </a:p>
            <a:p>
              <a:pPr algn="ctr"/>
              <a:r>
                <a:rPr lang="it-IT" sz="1000" b="1">
                  <a:solidFill>
                    <a:srgbClr val="3366CC"/>
                  </a:solidFill>
                  <a:latin typeface="Verdana" pitchFamily="34" charset="0"/>
                </a:rPr>
                <a:t>punteggio media nazionale</a:t>
              </a:r>
            </a:p>
          </p:txBody>
        </p:sp>
        <p:sp>
          <p:nvSpPr>
            <p:cNvPr id="13" name="Freccia angolare in su 12"/>
            <p:cNvSpPr/>
            <p:nvPr/>
          </p:nvSpPr>
          <p:spPr>
            <a:xfrm rot="16200000">
              <a:off x="5262" y="2409"/>
              <a:ext cx="317" cy="363"/>
            </a:xfrm>
            <a:prstGeom prst="bentUpArrow">
              <a:avLst>
                <a:gd name="adj1" fmla="val 25000"/>
                <a:gd name="adj2" fmla="val 25000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sp>
        <p:nvSpPr>
          <p:cNvPr id="7174" name="Text Box 9"/>
          <p:cNvSpPr txBox="1">
            <a:spLocks noChangeArrowheads="1"/>
          </p:cNvSpPr>
          <p:nvPr/>
        </p:nvSpPr>
        <p:spPr bwMode="auto">
          <a:xfrm>
            <a:off x="323850" y="260350"/>
            <a:ext cx="66024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800" b="1" dirty="0" smtClean="0">
                <a:solidFill>
                  <a:srgbClr val="006699"/>
                </a:solidFill>
              </a:rPr>
              <a:t>                        Confronto </a:t>
            </a:r>
            <a:r>
              <a:rPr lang="it-IT" sz="2800" b="1" dirty="0">
                <a:solidFill>
                  <a:srgbClr val="006699"/>
                </a:solidFill>
              </a:rPr>
              <a:t>item per  item</a:t>
            </a:r>
          </a:p>
        </p:txBody>
      </p:sp>
      <p:pic>
        <p:nvPicPr>
          <p:cNvPr id="7175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Segnaposto numero diapositiva 1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CDD0A3D-6B0C-4DCF-AF7A-1CB8C7A52103}" type="slidenum">
              <a:rPr lang="it-IT" sz="1400"/>
              <a:pPr algn="r"/>
              <a:t>79</a:t>
            </a:fld>
            <a:endParaRPr lang="it-IT" sz="1400"/>
          </a:p>
        </p:txBody>
      </p:sp>
      <p:sp>
        <p:nvSpPr>
          <p:cNvPr id="7177" name="Segnaposto data 1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17C1A85F-82EB-4103-B355-B9FDB04B145F}" type="datetime1">
              <a:rPr lang="it-IT" sz="1400"/>
              <a:pPr/>
              <a:t>17/02/2016</a:t>
            </a:fld>
            <a:endParaRPr lang="it-IT" sz="1400"/>
          </a:p>
        </p:txBody>
      </p:sp>
      <p:sp>
        <p:nvSpPr>
          <p:cNvPr id="15" name="Ovale 14"/>
          <p:cNvSpPr/>
          <p:nvPr/>
        </p:nvSpPr>
        <p:spPr>
          <a:xfrm>
            <a:off x="3995738" y="4797425"/>
            <a:ext cx="647700" cy="4318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6" name="Ovale 15"/>
          <p:cNvSpPr/>
          <p:nvPr/>
        </p:nvSpPr>
        <p:spPr>
          <a:xfrm>
            <a:off x="5435600" y="4508500"/>
            <a:ext cx="647700" cy="4318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6300788" y="4292600"/>
            <a:ext cx="647700" cy="4318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2627313" y="4652963"/>
            <a:ext cx="647700" cy="4318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7019925" y="2420938"/>
            <a:ext cx="647700" cy="431800"/>
          </a:xfrm>
          <a:prstGeom prst="ellipse">
            <a:avLst/>
          </a:prstGeom>
          <a:noFill/>
          <a:ln w="31750"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Ovale 19"/>
          <p:cNvSpPr/>
          <p:nvPr/>
        </p:nvSpPr>
        <p:spPr>
          <a:xfrm>
            <a:off x="4211638" y="2636838"/>
            <a:ext cx="647700" cy="431800"/>
          </a:xfrm>
          <a:prstGeom prst="ellipse">
            <a:avLst/>
          </a:prstGeom>
          <a:noFill/>
          <a:ln w="31750"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22" name="Connettore 2 21"/>
          <p:cNvCxnSpPr/>
          <p:nvPr/>
        </p:nvCxnSpPr>
        <p:spPr>
          <a:xfrm flipH="1">
            <a:off x="3419475" y="4508500"/>
            <a:ext cx="1728788" cy="865188"/>
          </a:xfrm>
          <a:prstGeom prst="straightConnector1">
            <a:avLst/>
          </a:prstGeom>
          <a:ln w="3492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>
            <a:endCxn id="0" idx="1"/>
          </p:cNvCxnSpPr>
          <p:nvPr/>
        </p:nvCxnSpPr>
        <p:spPr>
          <a:xfrm>
            <a:off x="4786313" y="4508500"/>
            <a:ext cx="1439862" cy="1323975"/>
          </a:xfrm>
          <a:prstGeom prst="straightConnector1">
            <a:avLst/>
          </a:prstGeom>
          <a:ln w="3492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874" name="Picture 2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6175" y="4806950"/>
            <a:ext cx="2917825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35" name="Picture 2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4213" y="3224213"/>
            <a:ext cx="2689225" cy="363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79</a:t>
            </a:fld>
            <a:endParaRPr lang="it-IT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FED0E-73F8-4384-9E7A-5B0372917F53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94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8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5472D977-1C28-4FBC-8DC9-DE3A88A8DB29}" type="slidenum">
              <a:rPr lang="it-IT"/>
              <a:pPr algn="ctr">
                <a:defRPr/>
              </a:pPr>
              <a:t>8</a:t>
            </a:fld>
            <a:endParaRPr lang="it-IT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74638"/>
            <a:ext cx="8823325" cy="1368425"/>
          </a:xfrm>
        </p:spPr>
        <p:txBody>
          <a:bodyPr/>
          <a:lstStyle/>
          <a:p>
            <a:pPr eaLnBrk="1" hangingPunct="1"/>
            <a:r>
              <a:rPr lang="it-IT" altLang="it-IT" b="1" smtClean="0">
                <a:solidFill>
                  <a:srgbClr val="002060"/>
                </a:solidFill>
              </a:rPr>
              <a:t>Competenze</a:t>
            </a:r>
            <a:r>
              <a:rPr lang="it-IT" altLang="it-IT" sz="3200" b="1" smtClean="0">
                <a:solidFill>
                  <a:srgbClr val="002060"/>
                </a:solidFill>
              </a:rPr>
              <a:t> </a:t>
            </a:r>
            <a:br>
              <a:rPr lang="it-IT" altLang="it-IT" sz="3200" b="1" smtClean="0">
                <a:solidFill>
                  <a:srgbClr val="002060"/>
                </a:solidFill>
              </a:rPr>
            </a:br>
            <a:r>
              <a:rPr lang="it-IT" altLang="it-IT" sz="2400" b="1" smtClean="0">
                <a:solidFill>
                  <a:srgbClr val="002060"/>
                </a:solidFill>
              </a:rPr>
              <a:t>definizione OCSE 2003/2</a:t>
            </a:r>
            <a:endParaRPr lang="it-IT" altLang="it-IT" sz="1800" smtClean="0"/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2286000"/>
            <a:ext cx="7929562" cy="3000375"/>
          </a:xfr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/>
          <a:lstStyle/>
          <a:p>
            <a:r>
              <a:rPr lang="it-IT" altLang="it-IT" b="1" dirty="0" smtClean="0">
                <a:solidFill>
                  <a:srgbClr val="002060"/>
                </a:solidFill>
              </a:rPr>
              <a:t>Pertanto la nozione di competenza include componenti cognitive ma anche componenti motivazionali, etiche, sociali e relative ai comportamenti … </a:t>
            </a:r>
          </a:p>
        </p:txBody>
      </p:sp>
      <p:pic>
        <p:nvPicPr>
          <p:cNvPr id="47109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19050"/>
            <a:ext cx="563563" cy="64452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E2EFB-AD83-4A31-9B6C-C57CF46082CB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0436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Immagine 23"/>
          <p:cNvPicPr>
            <a:picLocks noChangeAspect="1" noChangeArrowheads="1"/>
          </p:cNvPicPr>
          <p:nvPr/>
        </p:nvPicPr>
        <p:blipFill>
          <a:blip r:embed="rId2"/>
          <a:srcRect l="24728" t="24689" r="4355" b="11826"/>
          <a:stretch>
            <a:fillRect/>
          </a:stretch>
        </p:blipFill>
        <p:spPr bwMode="auto">
          <a:xfrm>
            <a:off x="323850" y="1125538"/>
            <a:ext cx="84963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e 2"/>
          <p:cNvSpPr/>
          <p:nvPr/>
        </p:nvSpPr>
        <p:spPr>
          <a:xfrm>
            <a:off x="5292725" y="2708275"/>
            <a:ext cx="576263" cy="3603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pSp>
        <p:nvGrpSpPr>
          <p:cNvPr id="2" name="Gruppo 12"/>
          <p:cNvGrpSpPr>
            <a:grpSpLocks/>
          </p:cNvGrpSpPr>
          <p:nvPr/>
        </p:nvGrpSpPr>
        <p:grpSpPr bwMode="auto">
          <a:xfrm>
            <a:off x="4932363" y="3068638"/>
            <a:ext cx="1295400" cy="1512887"/>
            <a:chOff x="2963316" y="2204864"/>
            <a:chExt cx="1296144" cy="1512926"/>
          </a:xfrm>
        </p:grpSpPr>
        <p:cxnSp>
          <p:nvCxnSpPr>
            <p:cNvPr id="5" name="Connettore 2 4"/>
            <p:cNvCxnSpPr/>
            <p:nvPr/>
          </p:nvCxnSpPr>
          <p:spPr>
            <a:xfrm flipV="1">
              <a:off x="3600269" y="2204864"/>
              <a:ext cx="0" cy="86362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e 5"/>
            <p:cNvSpPr/>
            <p:nvPr/>
          </p:nvSpPr>
          <p:spPr>
            <a:xfrm>
              <a:off x="2963316" y="3141513"/>
              <a:ext cx="1296144" cy="576277"/>
            </a:xfrm>
            <a:prstGeom prst="ellipse">
              <a:avLst/>
            </a:prstGeom>
            <a:solidFill>
              <a:srgbClr val="33CC3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000" b="1" dirty="0">
                  <a:solidFill>
                    <a:schemeClr val="tx1"/>
                  </a:solidFill>
                </a:rPr>
                <a:t>% risposte corrette</a:t>
              </a:r>
            </a:p>
          </p:txBody>
        </p:sp>
      </p:grpSp>
      <p:sp>
        <p:nvSpPr>
          <p:cNvPr id="13" name="Ovale 12"/>
          <p:cNvSpPr/>
          <p:nvPr/>
        </p:nvSpPr>
        <p:spPr>
          <a:xfrm>
            <a:off x="4140200" y="2708275"/>
            <a:ext cx="504825" cy="360363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4" name="Ovale 13"/>
          <p:cNvSpPr/>
          <p:nvPr/>
        </p:nvSpPr>
        <p:spPr>
          <a:xfrm>
            <a:off x="4716463" y="2708275"/>
            <a:ext cx="503237" cy="360363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7" name="Ovale 13"/>
          <p:cNvSpPr/>
          <p:nvPr/>
        </p:nvSpPr>
        <p:spPr>
          <a:xfrm>
            <a:off x="6011863" y="2708275"/>
            <a:ext cx="503237" cy="34607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3995738" y="3068638"/>
            <a:ext cx="2160587" cy="1439862"/>
            <a:chOff x="1882" y="2931"/>
            <a:chExt cx="1361" cy="907"/>
          </a:xfrm>
        </p:grpSpPr>
        <p:grpSp>
          <p:nvGrpSpPr>
            <p:cNvPr id="9" name="Gruppo 17"/>
            <p:cNvGrpSpPr>
              <a:grpSpLocks/>
            </p:cNvGrpSpPr>
            <p:nvPr/>
          </p:nvGrpSpPr>
          <p:grpSpPr bwMode="auto">
            <a:xfrm>
              <a:off x="1882" y="2931"/>
              <a:ext cx="816" cy="907"/>
              <a:chOff x="3502997" y="3717035"/>
              <a:chExt cx="1296144" cy="1512923"/>
            </a:xfrm>
          </p:grpSpPr>
          <p:cxnSp>
            <p:nvCxnSpPr>
              <p:cNvPr id="16" name="Connettore 2 15"/>
              <p:cNvCxnSpPr/>
              <p:nvPr/>
            </p:nvCxnSpPr>
            <p:spPr>
              <a:xfrm flipV="1">
                <a:off x="3935045" y="3717035"/>
                <a:ext cx="0" cy="907421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e 16"/>
              <p:cNvSpPr/>
              <p:nvPr/>
            </p:nvSpPr>
            <p:spPr>
              <a:xfrm>
                <a:off x="3502997" y="4654480"/>
                <a:ext cx="1296144" cy="575478"/>
              </a:xfrm>
              <a:prstGeom prst="ellipse">
                <a:avLst/>
              </a:prstGeom>
              <a:solidFill>
                <a:srgbClr val="33CC33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t-IT" sz="1000" b="1" dirty="0">
                    <a:solidFill>
                      <a:schemeClr val="tx1"/>
                    </a:solidFill>
                  </a:rPr>
                  <a:t>% scelta distrattori</a:t>
                </a:r>
              </a:p>
            </p:txBody>
          </p:sp>
        </p:grpSp>
        <p:sp>
          <p:nvSpPr>
            <p:cNvPr id="64531" name="Line 18"/>
            <p:cNvSpPr>
              <a:spLocks noChangeShapeType="1"/>
            </p:cNvSpPr>
            <p:nvPr/>
          </p:nvSpPr>
          <p:spPr bwMode="auto">
            <a:xfrm flipV="1">
              <a:off x="2336" y="2931"/>
              <a:ext cx="907" cy="54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it-IT"/>
            </a:p>
          </p:txBody>
        </p:sp>
      </p:grpSp>
      <p:pic>
        <p:nvPicPr>
          <p:cNvPr id="64521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e 13"/>
          <p:cNvSpPr>
            <a:spLocks noChangeArrowheads="1"/>
          </p:cNvSpPr>
          <p:nvPr/>
        </p:nvSpPr>
        <p:spPr bwMode="auto">
          <a:xfrm>
            <a:off x="3132138" y="2708275"/>
            <a:ext cx="503237" cy="360363"/>
          </a:xfrm>
          <a:prstGeom prst="ellipse">
            <a:avLst/>
          </a:prstGeom>
          <a:noFill/>
          <a:ln w="34925" algn="ctr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chemeClr val="lt1"/>
              </a:solidFill>
              <a:latin typeface="+mn-lt"/>
            </a:endParaRPr>
          </a:p>
        </p:txBody>
      </p:sp>
      <p:grpSp>
        <p:nvGrpSpPr>
          <p:cNvPr id="10" name="Group 27"/>
          <p:cNvGrpSpPr>
            <a:grpSpLocks/>
          </p:cNvGrpSpPr>
          <p:nvPr/>
        </p:nvGrpSpPr>
        <p:grpSpPr bwMode="auto">
          <a:xfrm>
            <a:off x="3276600" y="1412875"/>
            <a:ext cx="4176713" cy="793750"/>
            <a:chOff x="2040" y="1797"/>
            <a:chExt cx="2631" cy="500"/>
          </a:xfrm>
        </p:grpSpPr>
        <p:sp>
          <p:nvSpPr>
            <p:cNvPr id="64526" name="Ovale 12"/>
            <p:cNvSpPr>
              <a:spLocks noChangeArrowheads="1"/>
            </p:cNvSpPr>
            <p:nvPr/>
          </p:nvSpPr>
          <p:spPr bwMode="auto">
            <a:xfrm>
              <a:off x="2040" y="1888"/>
              <a:ext cx="816" cy="363"/>
            </a:xfrm>
            <a:prstGeom prst="ellipse">
              <a:avLst/>
            </a:prstGeom>
            <a:solidFill>
              <a:schemeClr val="hlink"/>
            </a:solidFill>
            <a:ln w="31750" algn="ctr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it-IT" sz="2400" b="1">
                  <a:solidFill>
                    <a:srgbClr val="FFFFFF"/>
                  </a:solidFill>
                </a:rPr>
                <a:t>42,9</a:t>
              </a:r>
            </a:p>
          </p:txBody>
        </p:sp>
        <p:sp>
          <p:nvSpPr>
            <p:cNvPr id="64527" name="Ovale 12"/>
            <p:cNvSpPr>
              <a:spLocks noChangeArrowheads="1"/>
            </p:cNvSpPr>
            <p:nvPr/>
          </p:nvSpPr>
          <p:spPr bwMode="auto">
            <a:xfrm>
              <a:off x="2744" y="1842"/>
              <a:ext cx="771" cy="455"/>
            </a:xfrm>
            <a:prstGeom prst="ellipse">
              <a:avLst/>
            </a:prstGeom>
            <a:solidFill>
              <a:schemeClr val="hlink"/>
            </a:solidFill>
            <a:ln w="31750" algn="ctr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it-IT" sz="2400" b="1">
                  <a:solidFill>
                    <a:srgbClr val="FFFFFF"/>
                  </a:solidFill>
                </a:rPr>
                <a:t>2,2</a:t>
              </a:r>
            </a:p>
          </p:txBody>
        </p:sp>
        <p:sp>
          <p:nvSpPr>
            <p:cNvPr id="64528" name="Ovale 12"/>
            <p:cNvSpPr>
              <a:spLocks noChangeArrowheads="1"/>
            </p:cNvSpPr>
            <p:nvPr/>
          </p:nvSpPr>
          <p:spPr bwMode="auto">
            <a:xfrm>
              <a:off x="3334" y="1797"/>
              <a:ext cx="816" cy="493"/>
            </a:xfrm>
            <a:prstGeom prst="ellipse">
              <a:avLst/>
            </a:prstGeom>
            <a:solidFill>
              <a:schemeClr val="hlink"/>
            </a:solidFill>
            <a:ln w="31750" algn="ctr">
              <a:solidFill>
                <a:srgbClr val="00FF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it-IT" sz="2400" b="1">
                  <a:solidFill>
                    <a:srgbClr val="FFFFFF"/>
                  </a:solidFill>
                </a:rPr>
                <a:t>31,6</a:t>
              </a:r>
            </a:p>
          </p:txBody>
        </p:sp>
        <p:sp>
          <p:nvSpPr>
            <p:cNvPr id="64529" name="Ovale 12"/>
            <p:cNvSpPr>
              <a:spLocks noChangeArrowheads="1"/>
            </p:cNvSpPr>
            <p:nvPr/>
          </p:nvSpPr>
          <p:spPr bwMode="auto">
            <a:xfrm>
              <a:off x="3923" y="1842"/>
              <a:ext cx="748" cy="455"/>
            </a:xfrm>
            <a:prstGeom prst="ellipse">
              <a:avLst/>
            </a:prstGeom>
            <a:solidFill>
              <a:schemeClr val="hlink"/>
            </a:solidFill>
            <a:ln w="31750" algn="ctr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it-IT" sz="2400" b="1">
                  <a:solidFill>
                    <a:srgbClr val="FFFFFF"/>
                  </a:solidFill>
                </a:rPr>
                <a:t>22,6</a:t>
              </a:r>
            </a:p>
          </p:txBody>
        </p:sp>
      </p:grpSp>
      <p:sp>
        <p:nvSpPr>
          <p:cNvPr id="64524" name="Text Box 28"/>
          <p:cNvSpPr txBox="1">
            <a:spLocks noChangeArrowheads="1"/>
          </p:cNvSpPr>
          <p:nvPr/>
        </p:nvSpPr>
        <p:spPr bwMode="auto">
          <a:xfrm>
            <a:off x="250825" y="260350"/>
            <a:ext cx="763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400" b="1" dirty="0" smtClean="0">
                <a:solidFill>
                  <a:srgbClr val="336699"/>
                </a:solidFill>
              </a:rPr>
              <a:t>                            Dettaglio</a:t>
            </a:r>
            <a:r>
              <a:rPr lang="it-IT" dirty="0" smtClean="0"/>
              <a:t> </a:t>
            </a:r>
            <a:r>
              <a:rPr lang="it-IT" sz="2400" b="1" dirty="0">
                <a:solidFill>
                  <a:srgbClr val="336699"/>
                </a:solidFill>
              </a:rPr>
              <a:t>risposte per item</a:t>
            </a:r>
          </a:p>
        </p:txBody>
      </p:sp>
      <p:sp>
        <p:nvSpPr>
          <p:cNvPr id="23" name="Line 18"/>
          <p:cNvSpPr>
            <a:spLocks noChangeShapeType="1"/>
          </p:cNvSpPr>
          <p:nvPr/>
        </p:nvSpPr>
        <p:spPr bwMode="auto">
          <a:xfrm flipV="1">
            <a:off x="4643438" y="2997200"/>
            <a:ext cx="360362" cy="9366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20" name="Segnaposto numero diapositiva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80</a:t>
            </a:fld>
            <a:endParaRPr lang="it-IT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gnaposto data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1F734-96CB-47A4-8871-A2D2BC44B1BF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7" grpId="0" animBg="1"/>
      <p:bldP spid="8" grpId="0" animBg="1"/>
      <p:bldP spid="23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Immagine 1"/>
          <p:cNvPicPr>
            <a:picLocks noChangeAspect="1" noChangeArrowheads="1"/>
          </p:cNvPicPr>
          <p:nvPr/>
        </p:nvPicPr>
        <p:blipFill>
          <a:blip r:embed="rId2"/>
          <a:srcRect l="24573" t="29668" r="4044" b="34856"/>
          <a:stretch>
            <a:fillRect/>
          </a:stretch>
        </p:blipFill>
        <p:spPr bwMode="auto">
          <a:xfrm>
            <a:off x="539750" y="1916113"/>
            <a:ext cx="7488238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olo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it-IT" sz="3600" kern="0" dirty="0" smtClean="0">
                <a:solidFill>
                  <a:schemeClr val="tx2"/>
                </a:solidFill>
                <a:latin typeface="Arial"/>
                <a:ea typeface="+mj-ea"/>
                <a:cs typeface="Arial"/>
              </a:rPr>
              <a:t>              Analisi </a:t>
            </a:r>
            <a:r>
              <a:rPr lang="it-IT" sz="3600" kern="0" dirty="0">
                <a:solidFill>
                  <a:schemeClr val="tx2"/>
                </a:solidFill>
                <a:latin typeface="Arial"/>
                <a:ea typeface="+mj-ea"/>
                <a:cs typeface="Arial"/>
              </a:rPr>
              <a:t>delle risposte aperte degli studenti</a:t>
            </a:r>
          </a:p>
        </p:txBody>
      </p:sp>
      <p:sp>
        <p:nvSpPr>
          <p:cNvPr id="4" name="Rettangolo 3"/>
          <p:cNvSpPr/>
          <p:nvPr/>
        </p:nvSpPr>
        <p:spPr>
          <a:xfrm>
            <a:off x="4140200" y="2781300"/>
            <a:ext cx="3816350" cy="287338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81</a:t>
            </a:fld>
            <a:endParaRPr lang="it-IT"/>
          </a:p>
        </p:txBody>
      </p:sp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E29FF-5210-4CA1-A729-4D088A9874C5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67341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7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1963" y="2276475"/>
            <a:ext cx="6142037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82</a:t>
            </a:fld>
            <a:endParaRPr lang="it-IT"/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88921-459B-46BB-92D6-F609CDD8D2EC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0"/>
          <p:cNvPicPr>
            <a:picLocks noChangeAspect="1" noChangeArrowheads="1"/>
          </p:cNvPicPr>
          <p:nvPr/>
        </p:nvPicPr>
        <p:blipFill>
          <a:blip r:embed="rId2"/>
          <a:srcRect l="22368" t="16992" r="4884" b="15652"/>
          <a:stretch>
            <a:fillRect/>
          </a:stretch>
        </p:blipFill>
        <p:spPr bwMode="auto">
          <a:xfrm>
            <a:off x="0" y="696913"/>
            <a:ext cx="8748713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e 2"/>
          <p:cNvSpPr/>
          <p:nvPr/>
        </p:nvSpPr>
        <p:spPr>
          <a:xfrm>
            <a:off x="5435600" y="3879850"/>
            <a:ext cx="576263" cy="3603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pSp>
        <p:nvGrpSpPr>
          <p:cNvPr id="2" name="Gruppo 12"/>
          <p:cNvGrpSpPr>
            <a:grpSpLocks/>
          </p:cNvGrpSpPr>
          <p:nvPr/>
        </p:nvGrpSpPr>
        <p:grpSpPr bwMode="auto">
          <a:xfrm>
            <a:off x="5076825" y="4292600"/>
            <a:ext cx="1295400" cy="1512888"/>
            <a:chOff x="2963316" y="2204864"/>
            <a:chExt cx="1296144" cy="1512926"/>
          </a:xfrm>
        </p:grpSpPr>
        <p:cxnSp>
          <p:nvCxnSpPr>
            <p:cNvPr id="5" name="Connettore 2 4"/>
            <p:cNvCxnSpPr/>
            <p:nvPr/>
          </p:nvCxnSpPr>
          <p:spPr>
            <a:xfrm flipV="1">
              <a:off x="3600270" y="2204864"/>
              <a:ext cx="0" cy="86362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e 5"/>
            <p:cNvSpPr/>
            <p:nvPr/>
          </p:nvSpPr>
          <p:spPr>
            <a:xfrm>
              <a:off x="2963316" y="3141513"/>
              <a:ext cx="1296144" cy="576277"/>
            </a:xfrm>
            <a:prstGeom prst="ellipse">
              <a:avLst/>
            </a:prstGeom>
            <a:solidFill>
              <a:srgbClr val="33CC3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000" b="1" dirty="0">
                  <a:solidFill>
                    <a:schemeClr val="tx1"/>
                  </a:solidFill>
                </a:rPr>
                <a:t>% risposte corrette</a:t>
              </a:r>
            </a:p>
          </p:txBody>
        </p:sp>
      </p:grpSp>
      <p:sp>
        <p:nvSpPr>
          <p:cNvPr id="13" name="Ovale 12"/>
          <p:cNvSpPr/>
          <p:nvPr/>
        </p:nvSpPr>
        <p:spPr>
          <a:xfrm>
            <a:off x="4159250" y="3879850"/>
            <a:ext cx="504825" cy="360363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4" name="Ovale 13"/>
          <p:cNvSpPr/>
          <p:nvPr/>
        </p:nvSpPr>
        <p:spPr>
          <a:xfrm>
            <a:off x="4735513" y="3879850"/>
            <a:ext cx="503237" cy="360363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7" name="Ovale 13"/>
          <p:cNvSpPr/>
          <p:nvPr/>
        </p:nvSpPr>
        <p:spPr>
          <a:xfrm>
            <a:off x="6099175" y="3917950"/>
            <a:ext cx="503238" cy="360363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3995738" y="4365625"/>
            <a:ext cx="2089150" cy="1439863"/>
            <a:chOff x="1882" y="2931"/>
            <a:chExt cx="1316" cy="907"/>
          </a:xfrm>
        </p:grpSpPr>
        <p:grpSp>
          <p:nvGrpSpPr>
            <p:cNvPr id="9" name="Gruppo 17"/>
            <p:cNvGrpSpPr>
              <a:grpSpLocks/>
            </p:cNvGrpSpPr>
            <p:nvPr/>
          </p:nvGrpSpPr>
          <p:grpSpPr bwMode="auto">
            <a:xfrm>
              <a:off x="1882" y="2931"/>
              <a:ext cx="816" cy="907"/>
              <a:chOff x="3502997" y="3717032"/>
              <a:chExt cx="1296144" cy="1512926"/>
            </a:xfrm>
          </p:grpSpPr>
          <p:cxnSp>
            <p:nvCxnSpPr>
              <p:cNvPr id="16" name="Connettore 2 15"/>
              <p:cNvCxnSpPr/>
              <p:nvPr/>
            </p:nvCxnSpPr>
            <p:spPr>
              <a:xfrm flipV="1">
                <a:off x="4139950" y="3717032"/>
                <a:ext cx="0" cy="864052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e 16"/>
              <p:cNvSpPr/>
              <p:nvPr/>
            </p:nvSpPr>
            <p:spPr>
              <a:xfrm>
                <a:off x="3502997" y="4654479"/>
                <a:ext cx="1296144" cy="575479"/>
              </a:xfrm>
              <a:prstGeom prst="ellipse">
                <a:avLst/>
              </a:prstGeom>
              <a:solidFill>
                <a:srgbClr val="33CC33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t-IT" sz="1000" b="1" dirty="0">
                    <a:solidFill>
                      <a:schemeClr val="tx1"/>
                    </a:solidFill>
                  </a:rPr>
                  <a:t>% scelta distrattori</a:t>
                </a:r>
              </a:p>
            </p:txBody>
          </p:sp>
        </p:grpSp>
        <p:sp>
          <p:nvSpPr>
            <p:cNvPr id="85011" name="Line 18"/>
            <p:cNvSpPr>
              <a:spLocks noChangeShapeType="1"/>
            </p:cNvSpPr>
            <p:nvPr/>
          </p:nvSpPr>
          <p:spPr bwMode="auto">
            <a:xfrm flipV="1">
              <a:off x="2336" y="2931"/>
              <a:ext cx="862" cy="54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it-IT"/>
            </a:p>
          </p:txBody>
        </p:sp>
      </p:grpSp>
      <p:pic>
        <p:nvPicPr>
          <p:cNvPr id="85001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e 13"/>
          <p:cNvSpPr>
            <a:spLocks noChangeArrowheads="1"/>
          </p:cNvSpPr>
          <p:nvPr/>
        </p:nvSpPr>
        <p:spPr bwMode="auto">
          <a:xfrm>
            <a:off x="3132138" y="3933825"/>
            <a:ext cx="503237" cy="360363"/>
          </a:xfrm>
          <a:prstGeom prst="ellipse">
            <a:avLst/>
          </a:prstGeom>
          <a:noFill/>
          <a:ln w="34925" algn="ctr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chemeClr val="lt1"/>
              </a:solidFill>
              <a:latin typeface="+mn-lt"/>
            </a:endParaRPr>
          </a:p>
        </p:txBody>
      </p:sp>
      <p:grpSp>
        <p:nvGrpSpPr>
          <p:cNvPr id="10" name="Group 27"/>
          <p:cNvGrpSpPr>
            <a:grpSpLocks/>
          </p:cNvGrpSpPr>
          <p:nvPr/>
        </p:nvGrpSpPr>
        <p:grpSpPr bwMode="auto">
          <a:xfrm>
            <a:off x="3708400" y="2852738"/>
            <a:ext cx="3744913" cy="793750"/>
            <a:chOff x="2312" y="1797"/>
            <a:chExt cx="2359" cy="500"/>
          </a:xfrm>
        </p:grpSpPr>
        <p:sp>
          <p:nvSpPr>
            <p:cNvPr id="85006" name="Ovale 12"/>
            <p:cNvSpPr>
              <a:spLocks noChangeArrowheads="1"/>
            </p:cNvSpPr>
            <p:nvPr/>
          </p:nvSpPr>
          <p:spPr bwMode="auto">
            <a:xfrm>
              <a:off x="2312" y="1888"/>
              <a:ext cx="544" cy="363"/>
            </a:xfrm>
            <a:prstGeom prst="ellipse">
              <a:avLst/>
            </a:prstGeom>
            <a:solidFill>
              <a:schemeClr val="hlink"/>
            </a:solidFill>
            <a:ln w="31750" algn="ctr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it-IT" sz="2400" b="1">
                  <a:solidFill>
                    <a:srgbClr val="FFFFFF"/>
                  </a:solidFill>
                </a:rPr>
                <a:t>8,6</a:t>
              </a:r>
            </a:p>
          </p:txBody>
        </p:sp>
        <p:sp>
          <p:nvSpPr>
            <p:cNvPr id="85007" name="Ovale 12"/>
            <p:cNvSpPr>
              <a:spLocks noChangeArrowheads="1"/>
            </p:cNvSpPr>
            <p:nvPr/>
          </p:nvSpPr>
          <p:spPr bwMode="auto">
            <a:xfrm>
              <a:off x="2744" y="1842"/>
              <a:ext cx="771" cy="455"/>
            </a:xfrm>
            <a:prstGeom prst="ellipse">
              <a:avLst/>
            </a:prstGeom>
            <a:solidFill>
              <a:schemeClr val="hlink"/>
            </a:solidFill>
            <a:ln w="31750" algn="ctr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it-IT" sz="2400" b="1">
                  <a:solidFill>
                    <a:srgbClr val="FFFFFF"/>
                  </a:solidFill>
                </a:rPr>
                <a:t>26,7</a:t>
              </a:r>
            </a:p>
          </p:txBody>
        </p:sp>
        <p:sp>
          <p:nvSpPr>
            <p:cNvPr id="85008" name="Ovale 12"/>
            <p:cNvSpPr>
              <a:spLocks noChangeArrowheads="1"/>
            </p:cNvSpPr>
            <p:nvPr/>
          </p:nvSpPr>
          <p:spPr bwMode="auto">
            <a:xfrm>
              <a:off x="3334" y="1797"/>
              <a:ext cx="816" cy="493"/>
            </a:xfrm>
            <a:prstGeom prst="ellipse">
              <a:avLst/>
            </a:prstGeom>
            <a:solidFill>
              <a:schemeClr val="hlink"/>
            </a:solidFill>
            <a:ln w="31750" algn="ctr">
              <a:solidFill>
                <a:srgbClr val="00FF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it-IT" sz="2400" b="1">
                  <a:solidFill>
                    <a:srgbClr val="FFFFFF"/>
                  </a:solidFill>
                </a:rPr>
                <a:t>39,3</a:t>
              </a:r>
            </a:p>
          </p:txBody>
        </p:sp>
        <p:sp>
          <p:nvSpPr>
            <p:cNvPr id="85009" name="Ovale 12"/>
            <p:cNvSpPr>
              <a:spLocks noChangeArrowheads="1"/>
            </p:cNvSpPr>
            <p:nvPr/>
          </p:nvSpPr>
          <p:spPr bwMode="auto">
            <a:xfrm>
              <a:off x="3923" y="1842"/>
              <a:ext cx="748" cy="455"/>
            </a:xfrm>
            <a:prstGeom prst="ellipse">
              <a:avLst/>
            </a:prstGeom>
            <a:solidFill>
              <a:schemeClr val="hlink"/>
            </a:solidFill>
            <a:ln w="31750" algn="ctr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it-IT" sz="2400" b="1">
                  <a:solidFill>
                    <a:srgbClr val="FFFFFF"/>
                  </a:solidFill>
                </a:rPr>
                <a:t>23,0</a:t>
              </a:r>
            </a:p>
          </p:txBody>
        </p:sp>
      </p:grpSp>
      <p:sp>
        <p:nvSpPr>
          <p:cNvPr id="85004" name="Text Box 28"/>
          <p:cNvSpPr txBox="1">
            <a:spLocks noChangeArrowheads="1"/>
          </p:cNvSpPr>
          <p:nvPr/>
        </p:nvSpPr>
        <p:spPr bwMode="auto">
          <a:xfrm>
            <a:off x="250825" y="260350"/>
            <a:ext cx="763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400" b="1" dirty="0" smtClean="0">
                <a:solidFill>
                  <a:srgbClr val="336699"/>
                </a:solidFill>
              </a:rPr>
              <a:t>                        Dettaglio</a:t>
            </a:r>
            <a:r>
              <a:rPr lang="it-IT" dirty="0" smtClean="0"/>
              <a:t> </a:t>
            </a:r>
            <a:r>
              <a:rPr lang="it-IT" sz="2400" b="1" dirty="0">
                <a:solidFill>
                  <a:srgbClr val="336699"/>
                </a:solidFill>
              </a:rPr>
              <a:t>risposte per </a:t>
            </a:r>
            <a:r>
              <a:rPr lang="it-IT" sz="2400" b="1" dirty="0" smtClean="0">
                <a:solidFill>
                  <a:srgbClr val="336699"/>
                </a:solidFill>
              </a:rPr>
              <a:t>item                  </a:t>
            </a:r>
            <a:endParaRPr lang="it-IT" sz="2400" b="1" dirty="0">
              <a:solidFill>
                <a:srgbClr val="336699"/>
              </a:solidFill>
            </a:endParaRPr>
          </a:p>
        </p:txBody>
      </p:sp>
      <p:sp>
        <p:nvSpPr>
          <p:cNvPr id="23" name="Line 18"/>
          <p:cNvSpPr>
            <a:spLocks noChangeShapeType="1"/>
          </p:cNvSpPr>
          <p:nvPr/>
        </p:nvSpPr>
        <p:spPr bwMode="auto">
          <a:xfrm flipV="1">
            <a:off x="4716463" y="4292600"/>
            <a:ext cx="287337" cy="9366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20" name="Segnaposto numero diapositiva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83</a:t>
            </a:fld>
            <a:endParaRPr lang="it-IT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gnaposto data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25504-10CB-4913-B1A6-4228FD0079AC}" type="datetime1">
              <a:rPr lang="it-IT" smtClean="0"/>
              <a:t>17/02/2016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7" grpId="0" animBg="1"/>
      <p:bldP spid="8" grpId="0" animBg="1"/>
      <p:bldP spid="23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1"/>
          <p:cNvSpPr>
            <a:spLocks noGrp="1"/>
          </p:cNvSpPr>
          <p:nvPr>
            <p:ph type="title"/>
          </p:nvPr>
        </p:nvSpPr>
        <p:spPr>
          <a:xfrm>
            <a:off x="457200" y="488950"/>
            <a:ext cx="8229600" cy="1154113"/>
          </a:xfrm>
        </p:spPr>
        <p:txBody>
          <a:bodyPr/>
          <a:lstStyle/>
          <a:p>
            <a:pPr eaLnBrk="1" hangingPunct="1"/>
            <a:r>
              <a:rPr lang="it-IT" altLang="it-IT" sz="3200" b="1" dirty="0" smtClean="0">
                <a:solidFill>
                  <a:srgbClr val="002060"/>
                </a:solidFill>
                <a:ea typeface="ＭＳ Ｐゴシック" pitchFamily="34" charset="-128"/>
                <a:cs typeface="Arial" charset="0"/>
              </a:rPr>
              <a:t>Partecipazione alle prove Invalsi 2015  </a:t>
            </a:r>
            <a:br>
              <a:rPr lang="it-IT" altLang="it-IT" sz="3200" b="1" dirty="0" smtClean="0">
                <a:solidFill>
                  <a:srgbClr val="002060"/>
                </a:solidFill>
                <a:ea typeface="ＭＳ Ｐゴシック" pitchFamily="34" charset="-128"/>
                <a:cs typeface="Arial" charset="0"/>
              </a:rPr>
            </a:br>
            <a:r>
              <a:rPr lang="it-IT" altLang="it-IT" sz="3200" b="1" dirty="0" smtClean="0">
                <a:solidFill>
                  <a:srgbClr val="002060"/>
                </a:solidFill>
                <a:ea typeface="ＭＳ Ｐゴシック" pitchFamily="34" charset="-128"/>
                <a:cs typeface="Arial" charset="0"/>
              </a:rPr>
              <a:t>Scuola primaria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52588"/>
            <a:ext cx="7258050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CasellaDiTesto 4"/>
          <p:cNvSpPr txBox="1">
            <a:spLocks noChangeArrowheads="1"/>
          </p:cNvSpPr>
          <p:nvPr/>
        </p:nvSpPr>
        <p:spPr bwMode="auto">
          <a:xfrm>
            <a:off x="1908175" y="3333750"/>
            <a:ext cx="708025" cy="3381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it-IT" altLang="it-IT" sz="1600" b="1"/>
              <a:t>75-90</a:t>
            </a:r>
          </a:p>
        </p:txBody>
      </p:sp>
      <p:sp>
        <p:nvSpPr>
          <p:cNvPr id="7173" name="CasellaDiTesto 6"/>
          <p:cNvSpPr txBox="1">
            <a:spLocks noChangeArrowheads="1"/>
          </p:cNvSpPr>
          <p:nvPr/>
        </p:nvSpPr>
        <p:spPr bwMode="auto">
          <a:xfrm>
            <a:off x="5435600" y="3284538"/>
            <a:ext cx="709613" cy="339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it-IT" altLang="it-IT" sz="1600" b="1"/>
              <a:t>50-75</a:t>
            </a:r>
          </a:p>
        </p:txBody>
      </p:sp>
      <p:sp>
        <p:nvSpPr>
          <p:cNvPr id="7174" name="CasellaDiTesto 7"/>
          <p:cNvSpPr txBox="1">
            <a:spLocks noChangeArrowheads="1"/>
          </p:cNvSpPr>
          <p:nvPr/>
        </p:nvSpPr>
        <p:spPr bwMode="auto">
          <a:xfrm>
            <a:off x="3786188" y="3357563"/>
            <a:ext cx="777875" cy="339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it-IT" altLang="it-IT" sz="1600"/>
              <a:t>LAZIO</a:t>
            </a:r>
          </a:p>
        </p:txBody>
      </p:sp>
      <p:pic>
        <p:nvPicPr>
          <p:cNvPr id="7175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19050"/>
            <a:ext cx="563563" cy="64452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84</a:t>
            </a:fld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3599E-395B-41A4-8434-351E906F4531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5668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olo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1143000"/>
          </a:xfrm>
        </p:spPr>
        <p:txBody>
          <a:bodyPr/>
          <a:lstStyle/>
          <a:p>
            <a:pPr eaLnBrk="1" hangingPunct="1"/>
            <a:r>
              <a:rPr lang="it-IT" altLang="it-IT" sz="3200" b="1" smtClean="0">
                <a:solidFill>
                  <a:srgbClr val="002060"/>
                </a:solidFill>
                <a:ea typeface="ＭＳ Ｐゴシック" pitchFamily="34" charset="-128"/>
                <a:cs typeface="Arial" charset="0"/>
              </a:rPr>
              <a:t>Partecipazione alle prove Invalsi 2015  </a:t>
            </a:r>
            <a:br>
              <a:rPr lang="it-IT" altLang="it-IT" sz="3200" b="1" smtClean="0">
                <a:solidFill>
                  <a:srgbClr val="002060"/>
                </a:solidFill>
                <a:ea typeface="ＭＳ Ｐゴシック" pitchFamily="34" charset="-128"/>
                <a:cs typeface="Arial" charset="0"/>
              </a:rPr>
            </a:br>
            <a:r>
              <a:rPr lang="it-IT" altLang="it-IT" sz="3200" b="1" smtClean="0">
                <a:solidFill>
                  <a:srgbClr val="002060"/>
                </a:solidFill>
                <a:ea typeface="ＭＳ Ｐゴシック" pitchFamily="34" charset="-128"/>
                <a:cs typeface="Arial" charset="0"/>
              </a:rPr>
              <a:t>Scuola sec. di secondo grado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530350"/>
            <a:ext cx="771525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CasellaDiTesto 4"/>
          <p:cNvSpPr txBox="1">
            <a:spLocks noChangeArrowheads="1"/>
          </p:cNvSpPr>
          <p:nvPr/>
        </p:nvSpPr>
        <p:spPr bwMode="auto">
          <a:xfrm>
            <a:off x="4286250" y="5233988"/>
            <a:ext cx="777875" cy="3381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it-IT" altLang="it-IT" sz="1600"/>
              <a:t>LAZIO</a:t>
            </a:r>
          </a:p>
        </p:txBody>
      </p:sp>
      <p:sp>
        <p:nvSpPr>
          <p:cNvPr id="8197" name="CasellaDiTesto 5"/>
          <p:cNvSpPr txBox="1">
            <a:spLocks noChangeArrowheads="1"/>
          </p:cNvSpPr>
          <p:nvPr/>
        </p:nvSpPr>
        <p:spPr bwMode="auto">
          <a:xfrm>
            <a:off x="6108700" y="3071813"/>
            <a:ext cx="576263" cy="2778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it-IT" altLang="it-IT" sz="1200" b="1"/>
              <a:t>25-50</a:t>
            </a:r>
          </a:p>
        </p:txBody>
      </p:sp>
      <p:sp>
        <p:nvSpPr>
          <p:cNvPr id="8198" name="CasellaDiTesto 6"/>
          <p:cNvSpPr txBox="1">
            <a:spLocks noChangeArrowheads="1"/>
          </p:cNvSpPr>
          <p:nvPr/>
        </p:nvSpPr>
        <p:spPr bwMode="auto">
          <a:xfrm>
            <a:off x="3776663" y="3079750"/>
            <a:ext cx="576262" cy="2762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it-IT" altLang="it-IT" sz="1200" b="1"/>
              <a:t>50-75</a:t>
            </a:r>
          </a:p>
        </p:txBody>
      </p:sp>
      <p:sp>
        <p:nvSpPr>
          <p:cNvPr id="8199" name="CasellaDiTesto 7"/>
          <p:cNvSpPr txBox="1">
            <a:spLocks noChangeArrowheads="1"/>
          </p:cNvSpPr>
          <p:nvPr/>
        </p:nvSpPr>
        <p:spPr bwMode="auto">
          <a:xfrm>
            <a:off x="1619250" y="3068638"/>
            <a:ext cx="576263" cy="2778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it-IT" altLang="it-IT" sz="1200" b="1"/>
              <a:t>50-75</a:t>
            </a:r>
          </a:p>
        </p:txBody>
      </p:sp>
      <p:pic>
        <p:nvPicPr>
          <p:cNvPr id="8200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19050"/>
            <a:ext cx="563563" cy="64452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85</a:t>
            </a:fld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36A1-D75D-43D9-AB84-FFF48A37CCEC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14051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62"/>
          </a:xfrm>
        </p:spPr>
        <p:txBody>
          <a:bodyPr/>
          <a:lstStyle/>
          <a:p>
            <a:pPr eaLnBrk="1" hangingPunct="1"/>
            <a:r>
              <a:rPr lang="it-IT" altLang="it-IT" b="1" smtClean="0">
                <a:solidFill>
                  <a:srgbClr val="002060"/>
                </a:solidFill>
              </a:rPr>
              <a:t>ATTIVITÀ PER I CORSISTI</a:t>
            </a:r>
            <a:br>
              <a:rPr lang="it-IT" altLang="it-IT" b="1" smtClean="0">
                <a:solidFill>
                  <a:srgbClr val="002060"/>
                </a:solidFill>
              </a:rPr>
            </a:br>
            <a:r>
              <a:rPr lang="it-IT" altLang="it-IT" sz="2800" b="1" smtClean="0">
                <a:solidFill>
                  <a:srgbClr val="002060"/>
                </a:solidFill>
              </a:rPr>
              <a:t>in vista dell’incontro successivo</a:t>
            </a:r>
          </a:p>
        </p:txBody>
      </p:sp>
      <p:sp>
        <p:nvSpPr>
          <p:cNvPr id="73731" name="Segnaposto contenuto 2"/>
          <p:cNvSpPr>
            <a:spLocks noGrp="1"/>
          </p:cNvSpPr>
          <p:nvPr>
            <p:ph idx="1"/>
          </p:nvPr>
        </p:nvSpPr>
        <p:spPr>
          <a:xfrm>
            <a:off x="500063" y="2457450"/>
            <a:ext cx="8229600" cy="3328988"/>
          </a:xfr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/>
          <a:lstStyle/>
          <a:p>
            <a:r>
              <a:rPr lang="it-IT" altLang="it-IT" b="1" i="1" dirty="0" smtClean="0">
                <a:solidFill>
                  <a:srgbClr val="002060"/>
                </a:solidFill>
              </a:rPr>
              <a:t>Acquisire dati completi e fascicoli delle prove Invalsi delle singole scuole.</a:t>
            </a:r>
          </a:p>
          <a:p>
            <a:r>
              <a:rPr lang="it-IT" altLang="it-IT" b="1" i="1" dirty="0" smtClean="0">
                <a:solidFill>
                  <a:srgbClr val="002060"/>
                </a:solidFill>
              </a:rPr>
              <a:t>Approfondire l’analisi dei Quadri di Riferimento Invalsi e delle Indicazioni Nazionali e Linee Guida</a:t>
            </a:r>
            <a:endParaRPr lang="it-IT" altLang="it-IT" b="1" dirty="0" smtClean="0">
              <a:solidFill>
                <a:srgbClr val="002060"/>
              </a:solidFill>
            </a:endParaRPr>
          </a:p>
        </p:txBody>
      </p:sp>
      <p:pic>
        <p:nvPicPr>
          <p:cNvPr id="73732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-1588"/>
            <a:ext cx="563563" cy="644526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86</a:t>
            </a:fld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7733-4348-4F0D-A4D2-668A4A9395AE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767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>
                <a:latin typeface="Arial"/>
                <a:cs typeface="Arial"/>
              </a:rPr>
              <a:t>C</a:t>
            </a:r>
            <a:r>
              <a:rPr lang="it-IT" sz="4000" dirty="0" smtClean="0">
                <a:latin typeface="Arial"/>
                <a:cs typeface="Arial"/>
              </a:rPr>
              <a:t>ompiti per casa 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 w="76200">
            <a:solidFill>
              <a:srgbClr val="FF0000"/>
            </a:solidFill>
          </a:ln>
        </p:spPr>
        <p:txBody>
          <a:bodyPr/>
          <a:lstStyle/>
          <a:p>
            <a:pPr>
              <a:buFont typeface="Wingdings" charset="2"/>
              <a:buChar char="v"/>
            </a:pPr>
            <a:r>
              <a:rPr lang="it-IT" dirty="0" smtClean="0">
                <a:latin typeface="Arial"/>
                <a:cs typeface="Arial"/>
              </a:rPr>
              <a:t>Lettura/rilettura delle Indicazioni Nazionali e del </a:t>
            </a:r>
            <a:r>
              <a:rPr lang="it-IT" dirty="0" err="1" smtClean="0">
                <a:latin typeface="Arial"/>
                <a:cs typeface="Arial"/>
              </a:rPr>
              <a:t>QdE</a:t>
            </a:r>
            <a:r>
              <a:rPr lang="it-IT" dirty="0" smtClean="0">
                <a:latin typeface="Arial"/>
                <a:cs typeface="Arial"/>
              </a:rPr>
              <a:t> Invalsi italiano e condivisione di </a:t>
            </a:r>
            <a:r>
              <a:rPr lang="it-IT" dirty="0">
                <a:latin typeface="Arial"/>
                <a:cs typeface="Arial"/>
              </a:rPr>
              <a:t>traguardi e obiettivi previsti dalle Indicazioni per lo sviluppo di competenze</a:t>
            </a:r>
            <a:r>
              <a:rPr lang="it-IT" dirty="0" smtClean="0">
                <a:latin typeface="Arial"/>
                <a:cs typeface="Arial"/>
              </a:rPr>
              <a:t>.</a:t>
            </a:r>
          </a:p>
          <a:p>
            <a:pPr>
              <a:buFont typeface="Wingdings" charset="2"/>
              <a:buChar char="v"/>
            </a:pPr>
            <a:r>
              <a:rPr lang="it-IT" dirty="0" smtClean="0">
                <a:latin typeface="Arial"/>
                <a:cs typeface="Arial"/>
              </a:rPr>
              <a:t>Analizzare </a:t>
            </a:r>
            <a:r>
              <a:rPr lang="it-IT" dirty="0">
                <a:latin typeface="Arial"/>
                <a:cs typeface="Arial"/>
              </a:rPr>
              <a:t>in modo collegiale (anonimo?) </a:t>
            </a:r>
            <a:r>
              <a:rPr lang="it-IT" dirty="0" smtClean="0">
                <a:latin typeface="Arial"/>
                <a:cs typeface="Arial"/>
              </a:rPr>
              <a:t>i fascicoli della prova Invalsi 2015 di italiano e i risultati di almeno una classe del vostro istituto.</a:t>
            </a:r>
            <a:endParaRPr lang="it-IT" dirty="0">
              <a:latin typeface="Arial"/>
              <a:cs typeface="Arial"/>
            </a:endParaRPr>
          </a:p>
          <a:p>
            <a:pPr>
              <a:buFont typeface="Wingdings" charset="2"/>
              <a:buChar char="v"/>
            </a:pP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87</a:t>
            </a:fld>
            <a:endParaRPr lang="it-IT"/>
          </a:p>
        </p:txBody>
      </p:sp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38DD-BD57-469A-875C-CF716DE6115C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3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pPr marL="0" indent="0">
              <a:buNone/>
            </a:pPr>
            <a:r>
              <a:rPr lang="it-IT" b="1" i="1" dirty="0" smtClean="0">
                <a:latin typeface="Comic Sans MS" panose="030F0702030302020204" pitchFamily="66" charset="0"/>
              </a:rPr>
              <a:t>     GRAZIE PER L’ATTENZIONE!</a:t>
            </a:r>
          </a:p>
          <a:p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endParaRPr lang="it-IT" dirty="0"/>
          </a:p>
          <a:p>
            <a:pPr marL="0" indent="0">
              <a:buNone/>
            </a:pPr>
            <a:r>
              <a:rPr lang="it-IT" sz="2800" dirty="0" smtClean="0">
                <a:hlinkClick r:id="rId2"/>
              </a:rPr>
              <a:t>carla.galdino@istruzione.it</a:t>
            </a:r>
            <a:endParaRPr lang="it-IT" sz="2800" dirty="0" smtClean="0"/>
          </a:p>
          <a:p>
            <a:endParaRPr lang="it-IT" sz="28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A4F7-AA50-4908-9728-F3F0ED74BABF}" type="datetime1">
              <a:rPr lang="it-IT" smtClean="0"/>
              <a:t>17/02/2016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/>
              <a:pPr/>
              <a:t>88</a:t>
            </a:fld>
            <a:endParaRPr lang="it-IT"/>
          </a:p>
        </p:txBody>
      </p:sp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0296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17A85493-F8D1-436D-859B-481A6C19A871}" type="slidenum">
              <a:rPr lang="it-IT"/>
              <a:pPr algn="ctr">
                <a:defRPr/>
              </a:pPr>
              <a:t>9</a:t>
            </a:fld>
            <a:endParaRPr lang="it-IT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08962" cy="1368425"/>
          </a:xfrm>
        </p:spPr>
        <p:txBody>
          <a:bodyPr/>
          <a:lstStyle/>
          <a:p>
            <a:pPr eaLnBrk="1" hangingPunct="1"/>
            <a:r>
              <a:rPr lang="it-IT" altLang="it-IT" b="1" smtClean="0">
                <a:solidFill>
                  <a:srgbClr val="002060"/>
                </a:solidFill>
              </a:rPr>
              <a:t>Competenze</a:t>
            </a:r>
            <a:r>
              <a:rPr lang="it-IT" altLang="it-IT" sz="2400" b="1" smtClean="0">
                <a:solidFill>
                  <a:srgbClr val="002060"/>
                </a:solidFill>
              </a:rPr>
              <a:t/>
            </a:r>
            <a:br>
              <a:rPr lang="it-IT" altLang="it-IT" sz="2400" b="1" smtClean="0">
                <a:solidFill>
                  <a:srgbClr val="002060"/>
                </a:solidFill>
              </a:rPr>
            </a:br>
            <a:r>
              <a:rPr lang="it-IT" altLang="it-IT" sz="2400" b="1" smtClean="0">
                <a:solidFill>
                  <a:srgbClr val="002060"/>
                </a:solidFill>
              </a:rPr>
              <a:t>definizione OCSE 2003/3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1" y="1844824"/>
            <a:ext cx="8678738" cy="4370239"/>
          </a:xfr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/>
          <a:lstStyle/>
          <a:p>
            <a:r>
              <a:rPr lang="it-IT" altLang="it-IT" sz="2700" b="1" dirty="0" smtClean="0">
                <a:solidFill>
                  <a:srgbClr val="002060"/>
                </a:solidFill>
              </a:rPr>
              <a:t>Mentre il concetto di </a:t>
            </a:r>
            <a:r>
              <a:rPr lang="it-IT" altLang="it-IT" sz="2700" b="1" dirty="0" smtClean="0">
                <a:solidFill>
                  <a:srgbClr val="0070C0"/>
                </a:solidFill>
              </a:rPr>
              <a:t>competenza</a:t>
            </a:r>
            <a:r>
              <a:rPr lang="it-IT" altLang="it-IT" sz="2700" b="1" dirty="0" smtClean="0">
                <a:solidFill>
                  <a:srgbClr val="002060"/>
                </a:solidFill>
              </a:rPr>
              <a:t> si riferisce alla capacità di far fronte a richieste di un elevato livello di complessità e comporta sistemi di azione complessi, il termine </a:t>
            </a:r>
            <a:r>
              <a:rPr lang="it-IT" altLang="it-IT" sz="2700" b="1" dirty="0" smtClean="0">
                <a:solidFill>
                  <a:srgbClr val="0070C0"/>
                </a:solidFill>
              </a:rPr>
              <a:t>conoscenze</a:t>
            </a:r>
            <a:r>
              <a:rPr lang="it-IT" altLang="it-IT" sz="2700" b="1" dirty="0" smtClean="0">
                <a:solidFill>
                  <a:srgbClr val="002060"/>
                </a:solidFill>
              </a:rPr>
              <a:t> è riferito a fatti o idee acquisiti attraverso lo studio, la ricerca, l’osservazione o l’esperienza e designa un insieme di informazioni che già sono state comprese. Il termine </a:t>
            </a:r>
            <a:r>
              <a:rPr lang="it-IT" altLang="it-IT" sz="2700" b="1" dirty="0" smtClean="0">
                <a:solidFill>
                  <a:srgbClr val="0070C0"/>
                </a:solidFill>
              </a:rPr>
              <a:t>abilità</a:t>
            </a:r>
            <a:r>
              <a:rPr lang="it-IT" altLang="it-IT" sz="2700" b="1" dirty="0" smtClean="0">
                <a:solidFill>
                  <a:srgbClr val="002060"/>
                </a:solidFill>
              </a:rPr>
              <a:t> viene usato per designare la capacità di utilizzare le proprie conoscenze in modo relativamente agevole per l’esecuzione di compiti semplici”</a:t>
            </a:r>
          </a:p>
        </p:txBody>
      </p:sp>
      <p:pic>
        <p:nvPicPr>
          <p:cNvPr id="48133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19050"/>
            <a:ext cx="563563" cy="64452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17DA-F9D6-4ED1-AA1D-8DA495066687}" type="datetime1">
              <a:rPr lang="it-IT" smtClean="0"/>
              <a:t>17/02/2016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20734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2472</TotalTime>
  <Words>3657</Words>
  <Application>Microsoft Office PowerPoint</Application>
  <PresentationFormat>Presentazione su schermo (4:3)</PresentationFormat>
  <Paragraphs>745</Paragraphs>
  <Slides>88</Slides>
  <Notes>20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88</vt:i4>
      </vt:variant>
    </vt:vector>
  </HeadingPairs>
  <TitlesOfParts>
    <vt:vector size="91" baseType="lpstr">
      <vt:lpstr>Tema di Office</vt:lpstr>
      <vt:lpstr>Equation</vt:lpstr>
      <vt:lpstr>Grafico</vt:lpstr>
      <vt:lpstr>Presentazione standard di PowerPoint</vt:lpstr>
      <vt:lpstr>Da dove partiamo</vt:lpstr>
      <vt:lpstr>Oltre il “programma” dove?</vt:lpstr>
      <vt:lpstr>Conoscenze definizione CE-EQF 23 aprile 2008  (EQF = Quadro Europeo delle Qualifiche)</vt:lpstr>
      <vt:lpstr>Abilità  definizione CE-EQF 2008</vt:lpstr>
      <vt:lpstr>Competenze  definizione CE-EQF 2008</vt:lpstr>
      <vt:lpstr>Competenze  definizione OCSE 2003/1 (Progetto De.Se.Co. - Definition and Selection of Competencies)</vt:lpstr>
      <vt:lpstr>Competenze  definizione OCSE 2003/2</vt:lpstr>
      <vt:lpstr>Competenze definizione OCSE 2003/3</vt:lpstr>
      <vt:lpstr>Competenze  (USR Lombardia)</vt:lpstr>
      <vt:lpstr>Competenza (Pellerey 2004)</vt:lpstr>
      <vt:lpstr>IL COSTRUTTO DELLA COMPETENZA</vt:lpstr>
      <vt:lpstr>Le competenze chiave Raccomandazione del Parlamento Europeo e del Consiglio adottata il 18 Dic. 2006 </vt:lpstr>
      <vt:lpstr>Competenze di cittadinanza Regolamento sull’obbligo di istruzione (D.M. 22 agosto 2007)</vt:lpstr>
      <vt:lpstr>Competenze disciplinari Indicazioni Nazionali e Linee guida (esempio di curricolo verticale per una competenza in italiano)</vt:lpstr>
      <vt:lpstr>Insegnamento e apprendimento: due ottiche a confronto</vt:lpstr>
      <vt:lpstr>Valutazione</vt:lpstr>
      <vt:lpstr>Presentazione standard di PowerPoint</vt:lpstr>
      <vt:lpstr>Cosa valutare?</vt:lpstr>
      <vt:lpstr>Come valutare?</vt:lpstr>
      <vt:lpstr>Valutazione: quale?</vt:lpstr>
      <vt:lpstr>Valutazione: chi la fa?</vt:lpstr>
      <vt:lpstr>La proposta di lavoro</vt:lpstr>
      <vt:lpstr>Presentazione standard di PowerPoint</vt:lpstr>
      <vt:lpstr>Le indagini internazionali</vt:lpstr>
      <vt:lpstr>Cosa è PISA?</vt:lpstr>
      <vt:lpstr> Caratteristiche di PISA</vt:lpstr>
      <vt:lpstr>  Competenza linguistica e Indicazioni Nazionali</vt:lpstr>
      <vt:lpstr>L’ Italiano (la lettura) nelle Indicazioni</vt:lpstr>
      <vt:lpstr> Il framework di italiano nelle Indicazioni</vt:lpstr>
      <vt:lpstr>Italiano nel Profilo dello studente</vt:lpstr>
      <vt:lpstr>Le dimensioni della competenza linguistica nelle Indicazioni nazionali</vt:lpstr>
      <vt:lpstr>La lettura nei Traguardi per lo sviluppo delle competenze </vt:lpstr>
      <vt:lpstr>Lessico e grammatica nei Traguardi per lo sviluppo delle competenze</vt:lpstr>
      <vt:lpstr>Gli obiettivi di apprendimento</vt:lpstr>
      <vt:lpstr>La prova Invalsi di italiano</vt:lpstr>
      <vt:lpstr>La prova di italiano INVALSI</vt:lpstr>
      <vt:lpstr>Definizione di literacy di lettura Invalsi</vt:lpstr>
      <vt:lpstr>Il quadro di riferimento</vt:lpstr>
      <vt:lpstr>               Struttura del Quadro di riferimento di Italiano</vt:lpstr>
      <vt:lpstr>Il quadro di riferimento</vt:lpstr>
      <vt:lpstr>Presentazione standard di PowerPoint</vt:lpstr>
      <vt:lpstr>Cosa misura la prova</vt:lpstr>
      <vt:lpstr>Come Invalsi misura la lettura</vt:lpstr>
      <vt:lpstr>Tipologia dei testi</vt:lpstr>
      <vt:lpstr>I formati dei testi</vt:lpstr>
      <vt:lpstr>Tipo testi: letterario e non letterario</vt:lpstr>
      <vt:lpstr>Caratteristiche dei testi</vt:lpstr>
      <vt:lpstr>Gli aspetti</vt:lpstr>
      <vt:lpstr>Presentazione standard di PowerPoint</vt:lpstr>
      <vt:lpstr>         Gli ambiti grammaticali delle prove Invalsi</vt:lpstr>
      <vt:lpstr>Come si costruisce una prova</vt:lpstr>
      <vt:lpstr>Strumenti per le scuole</vt:lpstr>
      <vt:lpstr>Presentazione standard di PowerPoint</vt:lpstr>
      <vt:lpstr>Presentazione standard di PowerPoint</vt:lpstr>
      <vt:lpstr>PROVE STANDARDIZZATE</vt:lpstr>
      <vt:lpstr>Partecipazione alle prove Invalsi 2015   Scuola primaria</vt:lpstr>
      <vt:lpstr>Distribuzione dei punteggi nelle prove Invalsi 2015   Scuola primaria - II</vt:lpstr>
      <vt:lpstr>               Distribuzione dei punteggi nelle prove Invalsi 2015   Scuola primaria – V  </vt:lpstr>
      <vt:lpstr>Distribuzione dei punteggi nelle prove Invalsi 2015   Secondaria di I grado</vt:lpstr>
      <vt:lpstr>PERCHÉ MISURARE</vt:lpstr>
      <vt:lpstr>Presentazione standard di PowerPoint</vt:lpstr>
      <vt:lpstr>Presentazione standard di PowerPoint</vt:lpstr>
      <vt:lpstr>Presentazione standard di PowerPoint</vt:lpstr>
      <vt:lpstr>Parte 7: la prova: esempi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Partecipazione alle prove Invalsi 2015   Scuola primaria</vt:lpstr>
      <vt:lpstr>Partecipazione alle prove Invalsi 2015   Scuola sec. di secondo grado</vt:lpstr>
      <vt:lpstr>ATTIVITÀ PER I CORSISTI in vista dell’incontro successivo</vt:lpstr>
      <vt:lpstr>Compiti per casa 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stefania.pozio</dc:creator>
  <cp:lastModifiedBy>PC utente</cp:lastModifiedBy>
  <cp:revision>269</cp:revision>
  <cp:lastPrinted>2016-02-17T11:14:02Z</cp:lastPrinted>
  <dcterms:created xsi:type="dcterms:W3CDTF">2016-01-20T14:38:38Z</dcterms:created>
  <dcterms:modified xsi:type="dcterms:W3CDTF">2016-02-17T14:36:19Z</dcterms:modified>
</cp:coreProperties>
</file>