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9" r:id="rId2"/>
    <p:sldId id="278" r:id="rId3"/>
    <p:sldId id="281" r:id="rId4"/>
    <p:sldId id="280" r:id="rId5"/>
    <p:sldId id="269" r:id="rId6"/>
    <p:sldId id="270" r:id="rId7"/>
    <p:sldId id="271" r:id="rId8"/>
    <p:sldId id="272" r:id="rId9"/>
    <p:sldId id="273" r:id="rId10"/>
    <p:sldId id="274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77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659C7-7CF1-4766-AA12-EEA09EEF2901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2DFDC-7796-4777-AE7C-7ADF1675CC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895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A7C79B2-5216-4D14-A536-742727CA342E}" type="slidenum">
              <a:rPr lang="it-IT" altLang="it-IT" sz="1200"/>
              <a:pPr algn="r" eaLnBrk="1" hangingPunct="1"/>
              <a:t>2</a:t>
            </a:fld>
            <a:endParaRPr lang="it-IT" altLang="it-IT" sz="120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A7C79B2-5216-4D14-A536-742727CA342E}" type="slidenum">
              <a:rPr lang="it-IT" altLang="it-IT" sz="1200"/>
              <a:pPr algn="r" eaLnBrk="1" hangingPunct="1"/>
              <a:t>3</a:t>
            </a:fld>
            <a:endParaRPr lang="it-IT" altLang="it-IT" sz="120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A7C79B2-5216-4D14-A536-742727CA342E}" type="slidenum">
              <a:rPr lang="it-IT" altLang="it-IT" sz="1200"/>
              <a:pPr algn="r" eaLnBrk="1" hangingPunct="1"/>
              <a:t>4</a:t>
            </a:fld>
            <a:endParaRPr lang="it-IT" altLang="it-IT" sz="120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5814A4-657C-40E5-A484-646E13DBC920}" type="slidenum">
              <a:rPr lang="it-IT" sz="1200"/>
              <a:pPr algn="r"/>
              <a:t>5</a:t>
            </a:fld>
            <a:endParaRPr lang="it-IT" sz="120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6B26396-100F-4435-A580-677E34E99396}" type="slidenum">
              <a:rPr lang="it-IT" sz="1200"/>
              <a:pPr algn="r"/>
              <a:t>6</a:t>
            </a:fld>
            <a:endParaRPr lang="it-IT" sz="120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F541685-FD83-4011-AE96-D7E00DEB6D80}" type="slidenum">
              <a:rPr lang="it-IT" altLang="it-IT" sz="1200"/>
              <a:pPr algn="r" eaLnBrk="1" hangingPunct="1"/>
              <a:t>7</a:t>
            </a:fld>
            <a:endParaRPr lang="it-IT" altLang="it-IT" sz="120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9EE49F5-E188-4196-9AEA-05383A3A3087}" type="slidenum">
              <a:rPr lang="it-IT" altLang="it-IT" sz="1200"/>
              <a:pPr algn="r" eaLnBrk="1" hangingPunct="1"/>
              <a:t>8</a:t>
            </a:fld>
            <a:endParaRPr lang="it-IT" altLang="it-IT" sz="120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endParaRPr lang="en-US" altLang="it-IT" smtClean="0"/>
          </a:p>
        </p:txBody>
      </p:sp>
      <p:sp>
        <p:nvSpPr>
          <p:cNvPr id="1003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 eaLnBrk="1" hangingPunct="1"/>
            <a:fld id="{E623AEF8-DD49-471E-890C-768D0B65F61E}" type="slidenum">
              <a:rPr lang="en-GB" altLang="it-IT" sz="1200">
                <a:cs typeface="Arial" charset="0"/>
              </a:rPr>
              <a:pPr algn="r" eaLnBrk="1" hangingPunct="1"/>
              <a:t>9</a:t>
            </a:fld>
            <a:endParaRPr lang="en-GB" altLang="it-IT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2381A-07C6-44FB-828C-74168EE76703}" type="slidenum">
              <a:rPr lang="en-AU" altLang="it-IT" smtClean="0"/>
              <a:pPr/>
              <a:t>14</a:t>
            </a:fld>
            <a:endParaRPr lang="en-AU" altLang="it-IT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5175" cy="3430588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135DC-E8FE-4B40-95DB-D7D34D031BBA}" type="datetimeFigureOut">
              <a:rPr lang="it-IT" smtClean="0"/>
              <a:t>12/02/2016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E2D1-7527-42CB-B6DD-3E894261DE1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invalsi.it/invalsi/documenti/logo_vincitor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1-USR_Lazio_Formaz_INVALSI_2016.pptx#14. xxx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../Documents/Valutare%20la%20scuola/EspansIstru.pp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../Documents/Valutare%20la%20scuola/EspansIstru.pp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../Documents/Valutare%20la%20scuola/EspansIstru.pp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it-IT" dirty="0"/>
              <a:t>ATTIVITÀ DI RILEVAZIONE E DI </a:t>
            </a:r>
            <a:br>
              <a:rPr lang="it-IT" dirty="0"/>
            </a:br>
            <a:r>
              <a:rPr lang="it-IT" i="1" dirty="0"/>
              <a:t>TESTING </a:t>
            </a:r>
            <a:r>
              <a:rPr lang="it-IT" dirty="0"/>
              <a:t>NAZIONALE E INTERNAZIONALE</a:t>
            </a:r>
          </a:p>
        </p:txBody>
      </p:sp>
      <p:pic>
        <p:nvPicPr>
          <p:cNvPr id="4" name="Picture 12" descr="http://www.invalsi.it/invalsi/documenti/logo_vincitore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100392" y="102634"/>
            <a:ext cx="863696" cy="98661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9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-7938"/>
            <a:ext cx="6688137" cy="6865938"/>
          </a:xfrm>
          <a:prstGeom prst="rect">
            <a:avLst/>
          </a:prstGeom>
          <a:noFill/>
          <a:ln w="31750" algn="ctr">
            <a:noFill/>
            <a:miter lim="800000"/>
            <a:headEnd/>
            <a:tailEnd/>
          </a:ln>
        </p:spPr>
      </p:pic>
      <p:sp>
        <p:nvSpPr>
          <p:cNvPr id="3" name="Fumetto 2 2"/>
          <p:cNvSpPr/>
          <p:nvPr/>
        </p:nvSpPr>
        <p:spPr>
          <a:xfrm>
            <a:off x="7572375" y="4000500"/>
            <a:ext cx="1571625" cy="2857500"/>
          </a:xfrm>
          <a:prstGeom prst="wedgeRoundRectCallout">
            <a:avLst>
              <a:gd name="adj1" fmla="val -96687"/>
              <a:gd name="adj2" fmla="val 229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% della variazione dei punteggi in matematica spiegata dall’ESCS</a:t>
            </a:r>
          </a:p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14,6% media OCSE</a:t>
            </a:r>
          </a:p>
        </p:txBody>
      </p:sp>
      <p:sp>
        <p:nvSpPr>
          <p:cNvPr id="4" name="Fumetto 2 3"/>
          <p:cNvSpPr/>
          <p:nvPr/>
        </p:nvSpPr>
        <p:spPr>
          <a:xfrm>
            <a:off x="7500938" y="2000250"/>
            <a:ext cx="1643062" cy="1714500"/>
          </a:xfrm>
          <a:prstGeom prst="wedgeRoundRectCallout">
            <a:avLst>
              <a:gd name="adj1" fmla="val -115188"/>
              <a:gd name="adj2" fmla="val 322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Media OCSE </a:t>
            </a:r>
          </a:p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494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sz="5400" smtClean="0"/>
              <a:t>Il ruolo del questionario studente</a:t>
            </a:r>
          </a:p>
        </p:txBody>
      </p:sp>
      <p:sp>
        <p:nvSpPr>
          <p:cNvPr id="70659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altLang="it-IT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>
                <a:solidFill>
                  <a:schemeClr val="bg1"/>
                </a:solidFill>
              </a:rPr>
              <a:t>IL COSTRUTTO DELLA COMPETENZA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63713" y="3021013"/>
            <a:ext cx="5545137" cy="3200400"/>
            <a:chOff x="1111" y="1903"/>
            <a:chExt cx="3493" cy="201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11" y="2568"/>
              <a:ext cx="3493" cy="1351"/>
              <a:chOff x="234" y="7357"/>
              <a:chExt cx="7020" cy="2880"/>
            </a:xfrm>
          </p:grpSpPr>
          <p:sp>
            <p:nvSpPr>
              <p:cNvPr id="71692" name="Text Box 5"/>
              <p:cNvSpPr txBox="1">
                <a:spLocks noChangeArrowheads="1"/>
              </p:cNvSpPr>
              <p:nvPr/>
            </p:nvSpPr>
            <p:spPr bwMode="auto">
              <a:xfrm>
                <a:off x="234" y="7357"/>
                <a:ext cx="7020" cy="2880"/>
              </a:xfrm>
              <a:prstGeom prst="rect">
                <a:avLst/>
              </a:prstGeom>
              <a:solidFill>
                <a:srgbClr val="80808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it-IT" altLang="it-IT">
                  <a:latin typeface="Tahoma" pitchFamily="34" charset="0"/>
                </a:endParaRPr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314" y="7537"/>
                <a:ext cx="4793" cy="2588"/>
                <a:chOff x="1314" y="7537"/>
                <a:chExt cx="4793" cy="2588"/>
              </a:xfrm>
            </p:grpSpPr>
            <p:sp>
              <p:nvSpPr>
                <p:cNvPr id="71694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494" y="8077"/>
                  <a:ext cx="1440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MOTIVAZIONE</a:t>
                  </a:r>
                </a:p>
              </p:txBody>
            </p:sp>
            <p:sp>
              <p:nvSpPr>
                <p:cNvPr id="71695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 rot="557080">
                  <a:off x="1314" y="9157"/>
                  <a:ext cx="2197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CONSAPEVOLEZZA</a:t>
                  </a:r>
                </a:p>
              </p:txBody>
            </p:sp>
            <p:sp>
              <p:nvSpPr>
                <p:cNvPr id="71696" name="WordArt 9"/>
                <p:cNvSpPr>
                  <a:spLocks noChangeArrowheads="1" noChangeShapeType="1" noTextEdit="1"/>
                </p:cNvSpPr>
                <p:nvPr/>
              </p:nvSpPr>
              <p:spPr bwMode="auto">
                <a:xfrm rot="2305569">
                  <a:off x="4194" y="8977"/>
                  <a:ext cx="1714" cy="1148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SENSIBILITA'</a:t>
                  </a:r>
                </a:p>
                <a:p>
                  <a:pPr algn="ctr"/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AL CONTESTO</a:t>
                  </a:r>
                </a:p>
              </p:txBody>
            </p:sp>
            <p:sp>
              <p:nvSpPr>
                <p:cNvPr id="71697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 rot="892240">
                  <a:off x="2214" y="8617"/>
                  <a:ext cx="1886" cy="57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900" kern="10" normalizeH="1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RUOLO SOCIALE</a:t>
                  </a:r>
                </a:p>
              </p:txBody>
            </p:sp>
            <p:sp>
              <p:nvSpPr>
                <p:cNvPr id="71698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 rot="1768919">
                  <a:off x="4014" y="7897"/>
                  <a:ext cx="2093" cy="1215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10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   STRATEGIE</a:t>
                  </a:r>
                </a:p>
                <a:p>
                  <a:pPr algn="ctr"/>
                  <a:r>
                    <a:rPr lang="it-IT" sz="10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METAGOGNITIVE</a:t>
                  </a:r>
                </a:p>
              </p:txBody>
            </p:sp>
            <p:sp>
              <p:nvSpPr>
                <p:cNvPr id="71699" name="WordArt 12"/>
                <p:cNvSpPr>
                  <a:spLocks noChangeArrowheads="1" noChangeShapeType="1" noTextEdit="1"/>
                </p:cNvSpPr>
                <p:nvPr/>
              </p:nvSpPr>
              <p:spPr bwMode="auto">
                <a:xfrm rot="374499">
                  <a:off x="3114" y="7537"/>
                  <a:ext cx="1098" cy="574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5556"/>
                    </a:avLst>
                  </a:prstTxWarp>
                </a:bodyPr>
                <a:lstStyle/>
                <a:p>
                  <a:pPr algn="ctr"/>
                  <a:r>
                    <a:rPr lang="it-IT" sz="9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 Black"/>
                    </a:rPr>
                    <a:t>IMPEGNO</a:t>
                  </a:r>
                </a:p>
              </p:txBody>
            </p:sp>
          </p:grpSp>
        </p:grpSp>
        <p:sp>
          <p:nvSpPr>
            <p:cNvPr id="71690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007" y="1987"/>
              <a:ext cx="483" cy="2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it-IT" sz="9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ABILITA'</a:t>
              </a:r>
            </a:p>
          </p:txBody>
        </p:sp>
        <p:sp>
          <p:nvSpPr>
            <p:cNvPr id="71691" name="WordArt 14"/>
            <p:cNvSpPr>
              <a:spLocks noChangeArrowheads="1" noChangeShapeType="1" noTextEdit="1"/>
            </p:cNvSpPr>
            <p:nvPr/>
          </p:nvSpPr>
          <p:spPr bwMode="auto">
            <a:xfrm rot="2214586">
              <a:off x="2826" y="1903"/>
              <a:ext cx="798" cy="2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it-IT" sz="9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latin typeface="Arial Black"/>
                </a:rPr>
                <a:t>CONOSCENZE</a:t>
              </a:r>
            </a:p>
          </p:txBody>
        </p:sp>
      </p:grpSp>
      <p:sp>
        <p:nvSpPr>
          <p:cNvPr id="102415" name="Freeform 15"/>
          <p:cNvSpPr>
            <a:spLocks/>
          </p:cNvSpPr>
          <p:nvPr/>
        </p:nvSpPr>
        <p:spPr bwMode="auto">
          <a:xfrm>
            <a:off x="1814513" y="1847850"/>
            <a:ext cx="5414962" cy="4506913"/>
          </a:xfrm>
          <a:custGeom>
            <a:avLst/>
            <a:gdLst>
              <a:gd name="T0" fmla="*/ 2147483647 w 3411"/>
              <a:gd name="T1" fmla="*/ 2147483647 h 2839"/>
              <a:gd name="T2" fmla="*/ 2147483647 w 3411"/>
              <a:gd name="T3" fmla="*/ 2147483647 h 2839"/>
              <a:gd name="T4" fmla="*/ 2147483647 w 3411"/>
              <a:gd name="T5" fmla="*/ 2147483647 h 2839"/>
              <a:gd name="T6" fmla="*/ 2147483647 w 3411"/>
              <a:gd name="T7" fmla="*/ 2147483647 h 2839"/>
              <a:gd name="T8" fmla="*/ 2147483647 w 3411"/>
              <a:gd name="T9" fmla="*/ 2147483647 h 2839"/>
              <a:gd name="T10" fmla="*/ 2147483647 w 3411"/>
              <a:gd name="T11" fmla="*/ 2147483647 h 2839"/>
              <a:gd name="T12" fmla="*/ 2147483647 w 3411"/>
              <a:gd name="T13" fmla="*/ 2147483647 h 2839"/>
              <a:gd name="T14" fmla="*/ 2147483647 w 3411"/>
              <a:gd name="T15" fmla="*/ 2147483647 h 2839"/>
              <a:gd name="T16" fmla="*/ 2147483647 w 3411"/>
              <a:gd name="T17" fmla="*/ 2147483647 h 2839"/>
              <a:gd name="T18" fmla="*/ 2147483647 w 3411"/>
              <a:gd name="T19" fmla="*/ 2147483647 h 2839"/>
              <a:gd name="T20" fmla="*/ 2147483647 w 3411"/>
              <a:gd name="T21" fmla="*/ 2147483647 h 2839"/>
              <a:gd name="T22" fmla="*/ 2147483647 w 3411"/>
              <a:gd name="T23" fmla="*/ 2147483647 h 2839"/>
              <a:gd name="T24" fmla="*/ 2147483647 w 3411"/>
              <a:gd name="T25" fmla="*/ 2147483647 h 2839"/>
              <a:gd name="T26" fmla="*/ 2147483647 w 3411"/>
              <a:gd name="T27" fmla="*/ 2147483647 h 2839"/>
              <a:gd name="T28" fmla="*/ 2147483647 w 3411"/>
              <a:gd name="T29" fmla="*/ 2147483647 h 2839"/>
              <a:gd name="T30" fmla="*/ 2147483647 w 3411"/>
              <a:gd name="T31" fmla="*/ 2147483647 h 2839"/>
              <a:gd name="T32" fmla="*/ 2147483647 w 3411"/>
              <a:gd name="T33" fmla="*/ 2147483647 h 2839"/>
              <a:gd name="T34" fmla="*/ 2147483647 w 3411"/>
              <a:gd name="T35" fmla="*/ 2147483647 h 2839"/>
              <a:gd name="T36" fmla="*/ 2147483647 w 3411"/>
              <a:gd name="T37" fmla="*/ 2147483647 h 2839"/>
              <a:gd name="T38" fmla="*/ 2147483647 w 3411"/>
              <a:gd name="T39" fmla="*/ 2147483647 h 2839"/>
              <a:gd name="T40" fmla="*/ 2147483647 w 3411"/>
              <a:gd name="T41" fmla="*/ 2147483647 h 2839"/>
              <a:gd name="T42" fmla="*/ 2147483647 w 3411"/>
              <a:gd name="T43" fmla="*/ 2147483647 h 2839"/>
              <a:gd name="T44" fmla="*/ 2147483647 w 3411"/>
              <a:gd name="T45" fmla="*/ 2147483647 h 2839"/>
              <a:gd name="T46" fmla="*/ 2147483647 w 3411"/>
              <a:gd name="T47" fmla="*/ 2147483647 h 2839"/>
              <a:gd name="T48" fmla="*/ 2147483647 w 3411"/>
              <a:gd name="T49" fmla="*/ 2147483647 h 2839"/>
              <a:gd name="T50" fmla="*/ 2147483647 w 3411"/>
              <a:gd name="T51" fmla="*/ 2147483647 h 2839"/>
              <a:gd name="T52" fmla="*/ 2147483647 w 3411"/>
              <a:gd name="T53" fmla="*/ 2147483647 h 2839"/>
              <a:gd name="T54" fmla="*/ 2147483647 w 3411"/>
              <a:gd name="T55" fmla="*/ 2147483647 h 2839"/>
              <a:gd name="T56" fmla="*/ 2147483647 w 3411"/>
              <a:gd name="T57" fmla="*/ 2147483647 h 2839"/>
              <a:gd name="T58" fmla="*/ 2147483647 w 3411"/>
              <a:gd name="T59" fmla="*/ 2147483647 h 2839"/>
              <a:gd name="T60" fmla="*/ 2147483647 w 3411"/>
              <a:gd name="T61" fmla="*/ 2147483647 h 2839"/>
              <a:gd name="T62" fmla="*/ 2147483647 w 3411"/>
              <a:gd name="T63" fmla="*/ 2147483647 h 2839"/>
              <a:gd name="T64" fmla="*/ 2147483647 w 3411"/>
              <a:gd name="T65" fmla="*/ 2147483647 h 2839"/>
              <a:gd name="T66" fmla="*/ 2147483647 w 3411"/>
              <a:gd name="T67" fmla="*/ 2147483647 h 2839"/>
              <a:gd name="T68" fmla="*/ 2147483647 w 3411"/>
              <a:gd name="T69" fmla="*/ 2147483647 h 2839"/>
              <a:gd name="T70" fmla="*/ 2147483647 w 3411"/>
              <a:gd name="T71" fmla="*/ 2147483647 h 2839"/>
              <a:gd name="T72" fmla="*/ 2147483647 w 3411"/>
              <a:gd name="T73" fmla="*/ 2147483647 h 2839"/>
              <a:gd name="T74" fmla="*/ 2147483647 w 3411"/>
              <a:gd name="T75" fmla="*/ 2147483647 h 2839"/>
              <a:gd name="T76" fmla="*/ 2147483647 w 3411"/>
              <a:gd name="T77" fmla="*/ 2147483647 h 2839"/>
              <a:gd name="T78" fmla="*/ 2147483647 w 3411"/>
              <a:gd name="T79" fmla="*/ 2147483647 h 2839"/>
              <a:gd name="T80" fmla="*/ 2147483647 w 3411"/>
              <a:gd name="T81" fmla="*/ 2147483647 h 283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3411"/>
              <a:gd name="T124" fmla="*/ 0 h 2839"/>
              <a:gd name="T125" fmla="*/ 3411 w 3411"/>
              <a:gd name="T126" fmla="*/ 2839 h 283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3411" h="2839">
                <a:moveTo>
                  <a:pt x="23" y="2753"/>
                </a:moveTo>
                <a:cubicBezTo>
                  <a:pt x="57" y="2635"/>
                  <a:pt x="0" y="2839"/>
                  <a:pt x="36" y="2455"/>
                </a:cubicBezTo>
                <a:cubicBezTo>
                  <a:pt x="36" y="2452"/>
                  <a:pt x="76" y="2429"/>
                  <a:pt x="77" y="2428"/>
                </a:cubicBezTo>
                <a:cubicBezTo>
                  <a:pt x="104" y="2406"/>
                  <a:pt x="133" y="2392"/>
                  <a:pt x="158" y="2367"/>
                </a:cubicBezTo>
                <a:cubicBezTo>
                  <a:pt x="183" y="2294"/>
                  <a:pt x="173" y="2340"/>
                  <a:pt x="165" y="2224"/>
                </a:cubicBezTo>
                <a:cubicBezTo>
                  <a:pt x="169" y="2146"/>
                  <a:pt x="162" y="2073"/>
                  <a:pt x="206" y="2007"/>
                </a:cubicBezTo>
                <a:cubicBezTo>
                  <a:pt x="213" y="1983"/>
                  <a:pt x="219" y="1967"/>
                  <a:pt x="233" y="1946"/>
                </a:cubicBezTo>
                <a:cubicBezTo>
                  <a:pt x="235" y="1939"/>
                  <a:pt x="238" y="1933"/>
                  <a:pt x="239" y="1926"/>
                </a:cubicBezTo>
                <a:cubicBezTo>
                  <a:pt x="242" y="1906"/>
                  <a:pt x="242" y="1885"/>
                  <a:pt x="246" y="1865"/>
                </a:cubicBezTo>
                <a:cubicBezTo>
                  <a:pt x="259" y="1800"/>
                  <a:pt x="310" y="1752"/>
                  <a:pt x="361" y="1716"/>
                </a:cubicBezTo>
                <a:cubicBezTo>
                  <a:pt x="379" y="1690"/>
                  <a:pt x="399" y="1665"/>
                  <a:pt x="409" y="1635"/>
                </a:cubicBezTo>
                <a:cubicBezTo>
                  <a:pt x="412" y="1594"/>
                  <a:pt x="407" y="1551"/>
                  <a:pt x="422" y="1513"/>
                </a:cubicBezTo>
                <a:cubicBezTo>
                  <a:pt x="429" y="1495"/>
                  <a:pt x="458" y="1449"/>
                  <a:pt x="470" y="1431"/>
                </a:cubicBezTo>
                <a:cubicBezTo>
                  <a:pt x="458" y="1396"/>
                  <a:pt x="477" y="1379"/>
                  <a:pt x="490" y="1350"/>
                </a:cubicBezTo>
                <a:cubicBezTo>
                  <a:pt x="499" y="1330"/>
                  <a:pt x="498" y="1307"/>
                  <a:pt x="510" y="1289"/>
                </a:cubicBezTo>
                <a:cubicBezTo>
                  <a:pt x="524" y="1268"/>
                  <a:pt x="545" y="1252"/>
                  <a:pt x="558" y="1228"/>
                </a:cubicBezTo>
                <a:cubicBezTo>
                  <a:pt x="572" y="1202"/>
                  <a:pt x="572" y="1191"/>
                  <a:pt x="599" y="1174"/>
                </a:cubicBezTo>
                <a:cubicBezTo>
                  <a:pt x="605" y="1154"/>
                  <a:pt x="607" y="1131"/>
                  <a:pt x="619" y="1113"/>
                </a:cubicBezTo>
                <a:cubicBezTo>
                  <a:pt x="628" y="1099"/>
                  <a:pt x="646" y="1072"/>
                  <a:pt x="646" y="1072"/>
                </a:cubicBezTo>
                <a:cubicBezTo>
                  <a:pt x="657" y="1016"/>
                  <a:pt x="656" y="929"/>
                  <a:pt x="721" y="910"/>
                </a:cubicBezTo>
                <a:cubicBezTo>
                  <a:pt x="723" y="903"/>
                  <a:pt x="721" y="893"/>
                  <a:pt x="727" y="889"/>
                </a:cubicBezTo>
                <a:cubicBezTo>
                  <a:pt x="739" y="881"/>
                  <a:pt x="768" y="876"/>
                  <a:pt x="768" y="876"/>
                </a:cubicBezTo>
                <a:cubicBezTo>
                  <a:pt x="807" y="848"/>
                  <a:pt x="849" y="824"/>
                  <a:pt x="890" y="801"/>
                </a:cubicBezTo>
                <a:cubicBezTo>
                  <a:pt x="960" y="762"/>
                  <a:pt x="906" y="783"/>
                  <a:pt x="951" y="767"/>
                </a:cubicBezTo>
                <a:cubicBezTo>
                  <a:pt x="976" y="729"/>
                  <a:pt x="1027" y="691"/>
                  <a:pt x="1066" y="666"/>
                </a:cubicBezTo>
                <a:cubicBezTo>
                  <a:pt x="1089" y="635"/>
                  <a:pt x="1106" y="603"/>
                  <a:pt x="1127" y="571"/>
                </a:cubicBezTo>
                <a:cubicBezTo>
                  <a:pt x="1156" y="527"/>
                  <a:pt x="1139" y="479"/>
                  <a:pt x="1181" y="435"/>
                </a:cubicBezTo>
                <a:cubicBezTo>
                  <a:pt x="1220" y="325"/>
                  <a:pt x="1269" y="311"/>
                  <a:pt x="1358" y="252"/>
                </a:cubicBezTo>
                <a:cubicBezTo>
                  <a:pt x="1353" y="231"/>
                  <a:pt x="1354" y="202"/>
                  <a:pt x="1371" y="185"/>
                </a:cubicBezTo>
                <a:cubicBezTo>
                  <a:pt x="1407" y="149"/>
                  <a:pt x="1470" y="119"/>
                  <a:pt x="1513" y="90"/>
                </a:cubicBezTo>
                <a:cubicBezTo>
                  <a:pt x="1561" y="57"/>
                  <a:pt x="1509" y="77"/>
                  <a:pt x="1554" y="63"/>
                </a:cubicBezTo>
                <a:cubicBezTo>
                  <a:pt x="1595" y="2"/>
                  <a:pt x="1541" y="74"/>
                  <a:pt x="1588" y="35"/>
                </a:cubicBezTo>
                <a:cubicBezTo>
                  <a:pt x="1630" y="0"/>
                  <a:pt x="1570" y="25"/>
                  <a:pt x="1622" y="8"/>
                </a:cubicBezTo>
                <a:cubicBezTo>
                  <a:pt x="1629" y="10"/>
                  <a:pt x="1635" y="14"/>
                  <a:pt x="1642" y="15"/>
                </a:cubicBezTo>
                <a:cubicBezTo>
                  <a:pt x="1658" y="18"/>
                  <a:pt x="1674" y="17"/>
                  <a:pt x="1690" y="22"/>
                </a:cubicBezTo>
                <a:cubicBezTo>
                  <a:pt x="1704" y="26"/>
                  <a:pt x="1716" y="37"/>
                  <a:pt x="1730" y="42"/>
                </a:cubicBezTo>
                <a:cubicBezTo>
                  <a:pt x="1742" y="61"/>
                  <a:pt x="1748" y="87"/>
                  <a:pt x="1764" y="103"/>
                </a:cubicBezTo>
                <a:cubicBezTo>
                  <a:pt x="1779" y="119"/>
                  <a:pt x="1825" y="130"/>
                  <a:pt x="1825" y="130"/>
                </a:cubicBezTo>
                <a:cubicBezTo>
                  <a:pt x="1890" y="176"/>
                  <a:pt x="1848" y="265"/>
                  <a:pt x="1845" y="340"/>
                </a:cubicBezTo>
                <a:cubicBezTo>
                  <a:pt x="1856" y="435"/>
                  <a:pt x="1849" y="421"/>
                  <a:pt x="1954" y="428"/>
                </a:cubicBezTo>
                <a:cubicBezTo>
                  <a:pt x="1985" y="478"/>
                  <a:pt x="2034" y="500"/>
                  <a:pt x="2083" y="530"/>
                </a:cubicBezTo>
                <a:cubicBezTo>
                  <a:pt x="2089" y="540"/>
                  <a:pt x="2121" y="579"/>
                  <a:pt x="2130" y="584"/>
                </a:cubicBezTo>
                <a:cubicBezTo>
                  <a:pt x="2151" y="597"/>
                  <a:pt x="2177" y="599"/>
                  <a:pt x="2198" y="611"/>
                </a:cubicBezTo>
                <a:cubicBezTo>
                  <a:pt x="2205" y="615"/>
                  <a:pt x="2211" y="622"/>
                  <a:pt x="2218" y="625"/>
                </a:cubicBezTo>
                <a:cubicBezTo>
                  <a:pt x="2231" y="631"/>
                  <a:pt x="2259" y="639"/>
                  <a:pt x="2259" y="639"/>
                </a:cubicBezTo>
                <a:cubicBezTo>
                  <a:pt x="2295" y="695"/>
                  <a:pt x="2246" y="625"/>
                  <a:pt x="2293" y="672"/>
                </a:cubicBezTo>
                <a:cubicBezTo>
                  <a:pt x="2319" y="698"/>
                  <a:pt x="2306" y="723"/>
                  <a:pt x="2340" y="747"/>
                </a:cubicBezTo>
                <a:cubicBezTo>
                  <a:pt x="2350" y="775"/>
                  <a:pt x="2347" y="760"/>
                  <a:pt x="2347" y="794"/>
                </a:cubicBezTo>
                <a:cubicBezTo>
                  <a:pt x="2392" y="831"/>
                  <a:pt x="2396" y="834"/>
                  <a:pt x="2415" y="889"/>
                </a:cubicBezTo>
                <a:cubicBezTo>
                  <a:pt x="2422" y="909"/>
                  <a:pt x="2495" y="929"/>
                  <a:pt x="2516" y="943"/>
                </a:cubicBezTo>
                <a:cubicBezTo>
                  <a:pt x="2528" y="977"/>
                  <a:pt x="2538" y="1011"/>
                  <a:pt x="2550" y="1045"/>
                </a:cubicBezTo>
                <a:cubicBezTo>
                  <a:pt x="2553" y="1066"/>
                  <a:pt x="2553" y="1098"/>
                  <a:pt x="2564" y="1120"/>
                </a:cubicBezTo>
                <a:cubicBezTo>
                  <a:pt x="2581" y="1155"/>
                  <a:pt x="2582" y="1128"/>
                  <a:pt x="2591" y="1181"/>
                </a:cubicBezTo>
                <a:cubicBezTo>
                  <a:pt x="2595" y="1201"/>
                  <a:pt x="2593" y="1225"/>
                  <a:pt x="2604" y="1242"/>
                </a:cubicBezTo>
                <a:cubicBezTo>
                  <a:pt x="2609" y="1250"/>
                  <a:pt x="2619" y="1255"/>
                  <a:pt x="2625" y="1262"/>
                </a:cubicBezTo>
                <a:cubicBezTo>
                  <a:pt x="2630" y="1268"/>
                  <a:pt x="2634" y="1275"/>
                  <a:pt x="2638" y="1282"/>
                </a:cubicBezTo>
                <a:cubicBezTo>
                  <a:pt x="2645" y="1311"/>
                  <a:pt x="2651" y="1351"/>
                  <a:pt x="2665" y="1377"/>
                </a:cubicBezTo>
                <a:cubicBezTo>
                  <a:pt x="2673" y="1391"/>
                  <a:pt x="2676" y="1413"/>
                  <a:pt x="2692" y="1418"/>
                </a:cubicBezTo>
                <a:cubicBezTo>
                  <a:pt x="2721" y="1428"/>
                  <a:pt x="2707" y="1421"/>
                  <a:pt x="2733" y="1438"/>
                </a:cubicBezTo>
                <a:cubicBezTo>
                  <a:pt x="2743" y="1468"/>
                  <a:pt x="2764" y="1490"/>
                  <a:pt x="2774" y="1519"/>
                </a:cubicBezTo>
                <a:cubicBezTo>
                  <a:pt x="2778" y="1572"/>
                  <a:pt x="2770" y="1624"/>
                  <a:pt x="2808" y="1662"/>
                </a:cubicBezTo>
                <a:cubicBezTo>
                  <a:pt x="2819" y="1700"/>
                  <a:pt x="2843" y="1734"/>
                  <a:pt x="2875" y="1757"/>
                </a:cubicBezTo>
                <a:cubicBezTo>
                  <a:pt x="2896" y="1787"/>
                  <a:pt x="2915" y="1840"/>
                  <a:pt x="2950" y="1852"/>
                </a:cubicBezTo>
                <a:cubicBezTo>
                  <a:pt x="2961" y="1895"/>
                  <a:pt x="2971" y="1875"/>
                  <a:pt x="2984" y="1913"/>
                </a:cubicBezTo>
                <a:cubicBezTo>
                  <a:pt x="2986" y="1947"/>
                  <a:pt x="2989" y="1980"/>
                  <a:pt x="2991" y="2014"/>
                </a:cubicBezTo>
                <a:cubicBezTo>
                  <a:pt x="2994" y="2073"/>
                  <a:pt x="2993" y="2131"/>
                  <a:pt x="2997" y="2190"/>
                </a:cubicBezTo>
                <a:cubicBezTo>
                  <a:pt x="2998" y="2207"/>
                  <a:pt x="3000" y="2226"/>
                  <a:pt x="3011" y="2238"/>
                </a:cubicBezTo>
                <a:cubicBezTo>
                  <a:pt x="3020" y="2248"/>
                  <a:pt x="3048" y="2263"/>
                  <a:pt x="3065" y="2272"/>
                </a:cubicBezTo>
                <a:cubicBezTo>
                  <a:pt x="3061" y="2255"/>
                  <a:pt x="3068" y="2229"/>
                  <a:pt x="3052" y="2221"/>
                </a:cubicBezTo>
                <a:cubicBezTo>
                  <a:pt x="3040" y="2215"/>
                  <a:pt x="3038" y="2245"/>
                  <a:pt x="3038" y="2258"/>
                </a:cubicBezTo>
                <a:cubicBezTo>
                  <a:pt x="3038" y="2266"/>
                  <a:pt x="3046" y="2272"/>
                  <a:pt x="3052" y="2278"/>
                </a:cubicBezTo>
                <a:cubicBezTo>
                  <a:pt x="3085" y="2311"/>
                  <a:pt x="3060" y="2270"/>
                  <a:pt x="3092" y="2312"/>
                </a:cubicBezTo>
                <a:cubicBezTo>
                  <a:pt x="3116" y="2344"/>
                  <a:pt x="3118" y="2368"/>
                  <a:pt x="3153" y="2380"/>
                </a:cubicBezTo>
                <a:cubicBezTo>
                  <a:pt x="3158" y="2387"/>
                  <a:pt x="3161" y="2394"/>
                  <a:pt x="3167" y="2400"/>
                </a:cubicBezTo>
                <a:cubicBezTo>
                  <a:pt x="3173" y="2406"/>
                  <a:pt x="3182" y="2408"/>
                  <a:pt x="3187" y="2414"/>
                </a:cubicBezTo>
                <a:cubicBezTo>
                  <a:pt x="3206" y="2438"/>
                  <a:pt x="3204" y="2479"/>
                  <a:pt x="3235" y="2495"/>
                </a:cubicBezTo>
                <a:cubicBezTo>
                  <a:pt x="3252" y="2503"/>
                  <a:pt x="3271" y="2503"/>
                  <a:pt x="3289" y="2509"/>
                </a:cubicBezTo>
                <a:cubicBezTo>
                  <a:pt x="3291" y="2516"/>
                  <a:pt x="3295" y="2522"/>
                  <a:pt x="3296" y="2529"/>
                </a:cubicBezTo>
                <a:cubicBezTo>
                  <a:pt x="3299" y="2552"/>
                  <a:pt x="3297" y="2575"/>
                  <a:pt x="3302" y="2597"/>
                </a:cubicBezTo>
                <a:cubicBezTo>
                  <a:pt x="3307" y="2618"/>
                  <a:pt x="3357" y="2631"/>
                  <a:pt x="3357" y="2631"/>
                </a:cubicBezTo>
                <a:cubicBezTo>
                  <a:pt x="3366" y="2661"/>
                  <a:pt x="3374" y="2690"/>
                  <a:pt x="3384" y="2719"/>
                </a:cubicBezTo>
                <a:cubicBezTo>
                  <a:pt x="3388" y="2730"/>
                  <a:pt x="3403" y="2731"/>
                  <a:pt x="3411" y="2739"/>
                </a:cubicBezTo>
              </a:path>
            </a:pathLst>
          </a:cu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1116013" y="2133600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>
                <a:solidFill>
                  <a:srgbClr val="FFFF00"/>
                </a:solidFill>
                <a:latin typeface="Tahoma" pitchFamily="34" charset="0"/>
              </a:rPr>
              <a:t>L’iceberg della competenza*</a:t>
            </a:r>
          </a:p>
        </p:txBody>
      </p:sp>
      <p:sp>
        <p:nvSpPr>
          <p:cNvPr id="102417" name="AutoShape 17"/>
          <p:cNvSpPr>
            <a:spLocks noChangeArrowheads="1"/>
          </p:cNvSpPr>
          <p:nvPr/>
        </p:nvSpPr>
        <p:spPr bwMode="auto">
          <a:xfrm>
            <a:off x="5580063" y="2060575"/>
            <a:ext cx="2663825" cy="792163"/>
          </a:xfrm>
          <a:prstGeom prst="wedgeRectCallout">
            <a:avLst>
              <a:gd name="adj1" fmla="val -55065"/>
              <a:gd name="adj2" fmla="val 9989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t-IT" altLang="it-IT" dirty="0">
                <a:solidFill>
                  <a:schemeClr val="bg1"/>
                </a:solidFill>
                <a:latin typeface="Tahoma" pitchFamily="34" charset="0"/>
              </a:rPr>
              <a:t>Prestazioni osservabili del soggetto</a:t>
            </a:r>
          </a:p>
        </p:txBody>
      </p:sp>
      <p:sp>
        <p:nvSpPr>
          <p:cNvPr id="102418" name="AutoShape 18"/>
          <p:cNvSpPr>
            <a:spLocks noChangeArrowheads="1"/>
          </p:cNvSpPr>
          <p:nvPr/>
        </p:nvSpPr>
        <p:spPr bwMode="auto">
          <a:xfrm>
            <a:off x="6588125" y="2997200"/>
            <a:ext cx="2736850" cy="2376488"/>
          </a:xfrm>
          <a:prstGeom prst="wedgeRoundRectCallout">
            <a:avLst>
              <a:gd name="adj1" fmla="val -82481"/>
              <a:gd name="adj2" fmla="val 1252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t-IT" altLang="it-IT" dirty="0">
                <a:solidFill>
                  <a:schemeClr val="bg1"/>
                </a:solidFill>
                <a:latin typeface="Tahoma" pitchFamily="34" charset="0"/>
              </a:rPr>
              <a:t>Componente latente che richiede un’esplorazione di dimensioni interiori connesse ai processi motivazionali, volitivi, </a:t>
            </a:r>
            <a:r>
              <a:rPr lang="it-IT" altLang="it-IT" dirty="0" err="1">
                <a:solidFill>
                  <a:schemeClr val="bg1"/>
                </a:solidFill>
                <a:latin typeface="Tahoma" pitchFamily="34" charset="0"/>
              </a:rPr>
              <a:t>socioemotivi</a:t>
            </a:r>
            <a:endParaRPr lang="it-IT" altLang="it-IT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02419" name="Text Box 19"/>
          <p:cNvSpPr txBox="1">
            <a:spLocks noChangeArrowheads="1"/>
          </p:cNvSpPr>
          <p:nvPr/>
        </p:nvSpPr>
        <p:spPr bwMode="auto">
          <a:xfrm>
            <a:off x="900113" y="6550025"/>
            <a:ext cx="1800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 sz="1200">
                <a:solidFill>
                  <a:srgbClr val="FF3300"/>
                </a:solidFill>
                <a:latin typeface="Tahoma" pitchFamily="34" charset="0"/>
              </a:rPr>
              <a:t>*Castoldi,2009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5" grpId="0" animBg="1"/>
      <p:bldP spid="102416" grpId="0"/>
      <p:bldP spid="102417" grpId="0" animBg="1"/>
      <p:bldP spid="102418" grpId="0" animBg="1"/>
      <p:bldP spid="1024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  <a:noFill/>
        </p:spPr>
        <p:txBody>
          <a:bodyPr/>
          <a:lstStyle/>
          <a:p>
            <a:pPr algn="l"/>
            <a:fld id="{9F0942A4-7784-4254-95FD-59C5EC37BAF5}" type="slidenum">
              <a:rPr lang="it-IT" altLang="it-IT" smtClean="0"/>
              <a:pPr algn="l"/>
              <a:t>13</a:t>
            </a:fld>
            <a:endParaRPr lang="it-IT" altLang="it-IT" smtClean="0"/>
          </a:p>
        </p:txBody>
      </p:sp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15888"/>
            <a:ext cx="8064500" cy="1657350"/>
          </a:xfrm>
        </p:spPr>
        <p:txBody>
          <a:bodyPr/>
          <a:lstStyle/>
          <a:p>
            <a:pPr>
              <a:defRPr/>
            </a:pPr>
            <a:r>
              <a:rPr lang="it-IT" dirty="0">
                <a:solidFill>
                  <a:schemeClr val="accent2">
                    <a:lumMod val="50000"/>
                  </a:schemeClr>
                </a:solidFill>
              </a:rPr>
              <a:t>Componente latente</a:t>
            </a: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 i questionari studente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3495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800" dirty="0" smtClean="0">
                <a:solidFill>
                  <a:srgbClr val="FF0000"/>
                </a:solidFill>
                <a:latin typeface="Comic Sans MS" pitchFamily="66" charset="0"/>
              </a:rPr>
              <a:t>Raramente le difficoltà di uno studente sono dovute </a:t>
            </a:r>
            <a:r>
              <a:rPr lang="it-IT" altLang="it-IT" sz="2800" i="1" dirty="0" smtClean="0">
                <a:solidFill>
                  <a:srgbClr val="FF0000"/>
                </a:solidFill>
                <a:latin typeface="Comic Sans MS" pitchFamily="66" charset="0"/>
              </a:rPr>
              <a:t>solo</a:t>
            </a:r>
            <a:r>
              <a:rPr lang="it-IT" altLang="it-IT" sz="2800" dirty="0" smtClean="0">
                <a:solidFill>
                  <a:srgbClr val="FF0000"/>
                </a:solidFill>
                <a:latin typeface="Comic Sans MS" pitchFamily="66" charset="0"/>
              </a:rPr>
              <a:t> a carenze di conoscenze</a:t>
            </a:r>
            <a:r>
              <a:rPr lang="it-IT" altLang="it-IT" sz="2800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it-IT" altLang="it-IT" sz="2800" dirty="0" smtClean="0">
                <a:solidFill>
                  <a:srgbClr val="FF0000"/>
                </a:solidFill>
                <a:latin typeface="Comic Sans MS" pitchFamily="66" charset="0"/>
              </a:rPr>
              <a:t>Possono dipendere:</a:t>
            </a:r>
          </a:p>
          <a:p>
            <a:pPr lvl="1">
              <a:lnSpc>
                <a:spcPct val="90000"/>
              </a:lnSpc>
            </a:pPr>
            <a:r>
              <a:rPr lang="it-IT" altLang="it-IT" sz="2400" b="1" dirty="0" smtClean="0">
                <a:solidFill>
                  <a:srgbClr val="FF0000"/>
                </a:solidFill>
                <a:latin typeface="Comic Sans MS" pitchFamily="66" charset="0"/>
              </a:rPr>
              <a:t>Atteggiamenti negativi quali mancanza di interesse, di determinazione, di motivazione</a:t>
            </a:r>
            <a:r>
              <a:rPr lang="it-IT" altLang="it-IT" sz="2400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it-IT" altLang="it-IT" sz="2400" b="1" dirty="0" smtClean="0">
                <a:solidFill>
                  <a:srgbClr val="FF0000"/>
                </a:solidFill>
                <a:latin typeface="Comic Sans MS" pitchFamily="66" charset="0"/>
              </a:rPr>
              <a:t>Insicurezza, fatalismo (con conseguente delega all’insegnante della responsabilità dell’apprendimento).</a:t>
            </a:r>
          </a:p>
          <a:p>
            <a:pPr lvl="1">
              <a:lnSpc>
                <a:spcPct val="90000"/>
              </a:lnSpc>
            </a:pPr>
            <a:r>
              <a:rPr lang="it-IT" altLang="it-IT" sz="2400" b="1" dirty="0" smtClean="0">
                <a:solidFill>
                  <a:srgbClr val="FF0000"/>
                </a:solidFill>
                <a:latin typeface="Comic Sans MS" pitchFamily="66" charset="0"/>
              </a:rPr>
              <a:t>Emozioni negative quali noia, ansia, paura</a:t>
            </a:r>
            <a:r>
              <a:rPr lang="it-IT" altLang="it-IT" sz="2400" b="1" dirty="0" smtClean="0">
                <a:solidFill>
                  <a:srgbClr val="FF0000"/>
                </a:solidFill>
              </a:rPr>
              <a:t>.</a:t>
            </a:r>
            <a:r>
              <a:rPr lang="it-IT" altLang="it-IT" sz="2400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it-IT" altLang="it-IT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</p:spPr>
        <p:txBody>
          <a:bodyPr/>
          <a:lstStyle/>
          <a:p>
            <a:pPr algn="l"/>
            <a:fld id="{EDA3BCEE-4282-45E0-B839-BDB531BB5C28}" type="slidenum">
              <a:rPr lang="it-IT" altLang="it-IT" smtClean="0"/>
              <a:pPr algn="l"/>
              <a:t>14</a:t>
            </a:fld>
            <a:endParaRPr lang="it-IT" altLang="it-IT" smtClean="0"/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05800" cy="1371600"/>
          </a:xfrm>
        </p:spPr>
        <p:txBody>
          <a:bodyPr/>
          <a:lstStyle/>
          <a:p>
            <a:r>
              <a:rPr lang="it-IT" altLang="it-IT" sz="3200" i="1" smtClean="0">
                <a:solidFill>
                  <a:srgbClr val="FF6600"/>
                </a:solidFill>
                <a:latin typeface="Comic Sans MS" pitchFamily="66" charset="0"/>
              </a:rPr>
              <a:t>Indice dello status socioeconomico e culturale (ESCS) 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4213" y="1143000"/>
            <a:ext cx="7469187" cy="3819525"/>
            <a:chOff x="383" y="816"/>
            <a:chExt cx="4705" cy="2406"/>
          </a:xfrm>
        </p:grpSpPr>
        <p:sp>
          <p:nvSpPr>
            <p:cNvPr id="559109" name="Text Box 5"/>
            <p:cNvSpPr txBox="1">
              <a:spLocks noChangeArrowheads="1"/>
            </p:cNvSpPr>
            <p:nvPr/>
          </p:nvSpPr>
          <p:spPr bwMode="auto">
            <a:xfrm>
              <a:off x="1632" y="2544"/>
              <a:ext cx="2304" cy="67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it-IT" sz="32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ISCED </a:t>
              </a:r>
            </a:p>
            <a:p>
              <a:pPr eaLnBrk="1" hangingPunct="1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it-IT" sz="2000" dirty="0">
                  <a:latin typeface="Comic Sans MS" pitchFamily="66" charset="0"/>
                  <a:cs typeface="Arial" charset="0"/>
                </a:rPr>
                <a:t>(International Standard Classification of Education)</a:t>
              </a:r>
            </a:p>
          </p:txBody>
        </p:sp>
        <p:sp>
          <p:nvSpPr>
            <p:cNvPr id="559110" name="Rectangle 6"/>
            <p:cNvSpPr>
              <a:spLocks noChangeArrowheads="1"/>
            </p:cNvSpPr>
            <p:nvPr/>
          </p:nvSpPr>
          <p:spPr bwMode="auto">
            <a:xfrm>
              <a:off x="3456" y="1680"/>
              <a:ext cx="1632" cy="43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75000"/>
                </a:lnSpc>
                <a:spcBef>
                  <a:spcPct val="50000"/>
                </a:spcBef>
                <a:defRPr/>
              </a:pPr>
              <a:r>
                <a:rPr lang="it-IT" sz="32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HOMEPOSS </a:t>
              </a:r>
              <a:r>
                <a:rPr lang="it-IT" sz="2000">
                  <a:latin typeface="Comic Sans MS" pitchFamily="66" charset="0"/>
                  <a:cs typeface="Arial" charset="0"/>
                </a:rPr>
                <a:t>(Home Possession)</a:t>
              </a:r>
            </a:p>
          </p:txBody>
        </p:sp>
        <p:sp>
          <p:nvSpPr>
            <p:cNvPr id="559111" name="Text Box 7"/>
            <p:cNvSpPr txBox="1">
              <a:spLocks noChangeArrowheads="1"/>
            </p:cNvSpPr>
            <p:nvPr/>
          </p:nvSpPr>
          <p:spPr bwMode="auto">
            <a:xfrm>
              <a:off x="383" y="1530"/>
              <a:ext cx="1633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it-IT" sz="32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HISEI 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defRPr/>
              </a:pPr>
              <a:r>
                <a:rPr lang="it-IT" sz="2000" dirty="0">
                  <a:latin typeface="Comic Sans MS" pitchFamily="66" charset="0"/>
                  <a:cs typeface="Arial" charset="0"/>
                </a:rPr>
                <a:t>(Highest Parental Occupation Status)</a:t>
              </a:r>
            </a:p>
          </p:txBody>
        </p:sp>
        <p:sp>
          <p:nvSpPr>
            <p:cNvPr id="559112" name="Oval 8"/>
            <p:cNvSpPr>
              <a:spLocks noChangeArrowheads="1"/>
            </p:cNvSpPr>
            <p:nvPr/>
          </p:nvSpPr>
          <p:spPr bwMode="auto">
            <a:xfrm>
              <a:off x="2016" y="816"/>
              <a:ext cx="1344" cy="720"/>
            </a:xfrm>
            <a:prstGeom prst="ellipse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it-IT" sz="3200" b="1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ESCS</a:t>
              </a:r>
            </a:p>
          </p:txBody>
        </p:sp>
        <p:sp>
          <p:nvSpPr>
            <p:cNvPr id="559108" name="AutoShape 4"/>
            <p:cNvSpPr>
              <a:spLocks noChangeArrowheads="1"/>
            </p:cNvSpPr>
            <p:nvPr/>
          </p:nvSpPr>
          <p:spPr bwMode="auto">
            <a:xfrm flipV="1">
              <a:off x="2160" y="1680"/>
              <a:ext cx="1104" cy="624"/>
            </a:xfrm>
            <a:custGeom>
              <a:avLst/>
              <a:gdLst>
                <a:gd name="G0" fmla="+- 6480 0 0"/>
                <a:gd name="G1" fmla="+- 8640 0 0"/>
                <a:gd name="G2" fmla="+- 6171 0 0"/>
                <a:gd name="G3" fmla="+- 21600 0 6480"/>
                <a:gd name="G4" fmla="+- 21600 0 8640"/>
                <a:gd name="G5" fmla="*/ G0 21600 G3"/>
                <a:gd name="G6" fmla="*/ G1 21600 G3"/>
                <a:gd name="G7" fmla="*/ G2 G3 21600"/>
                <a:gd name="G8" fmla="*/ 10800 21600 G3"/>
                <a:gd name="G9" fmla="*/ G4 21600 G3"/>
                <a:gd name="G10" fmla="+- 21600 0 G7"/>
                <a:gd name="G11" fmla="+- G5 0 G8"/>
                <a:gd name="G12" fmla="+- G6 0 G8"/>
                <a:gd name="G13" fmla="*/ G12 G7 G11"/>
                <a:gd name="G14" fmla="+- 21600 0 G13"/>
                <a:gd name="G15" fmla="+- G0 0 10800"/>
                <a:gd name="G16" fmla="+- G1 0 10800"/>
                <a:gd name="G17" fmla="*/ G2 G16 G15"/>
                <a:gd name="T0" fmla="*/ 10800 w 21600"/>
                <a:gd name="T1" fmla="*/ 0 h 21600"/>
                <a:gd name="T2" fmla="*/ 0 w 21600"/>
                <a:gd name="T3" fmla="*/ 15429 h 21600"/>
                <a:gd name="T4" fmla="*/ 10800 w 21600"/>
                <a:gd name="T5" fmla="*/ 18514 h 21600"/>
                <a:gd name="T6" fmla="*/ 21600 w 21600"/>
                <a:gd name="T7" fmla="*/ 15429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G13 w 21600"/>
                <a:gd name="T13" fmla="*/ G6 h 21600"/>
                <a:gd name="T14" fmla="*/ G14 w 21600"/>
                <a:gd name="T15" fmla="*/ G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6171"/>
                  </a:lnTo>
                  <a:lnTo>
                    <a:pt x="8640" y="6171"/>
                  </a:lnTo>
                  <a:lnTo>
                    <a:pt x="8640" y="12343"/>
                  </a:lnTo>
                  <a:lnTo>
                    <a:pt x="4320" y="12343"/>
                  </a:lnTo>
                  <a:lnTo>
                    <a:pt x="4320" y="9257"/>
                  </a:lnTo>
                  <a:lnTo>
                    <a:pt x="0" y="15429"/>
                  </a:lnTo>
                  <a:lnTo>
                    <a:pt x="4320" y="21600"/>
                  </a:lnTo>
                  <a:lnTo>
                    <a:pt x="4320" y="18514"/>
                  </a:lnTo>
                  <a:lnTo>
                    <a:pt x="17280" y="18514"/>
                  </a:lnTo>
                  <a:lnTo>
                    <a:pt x="17280" y="21600"/>
                  </a:lnTo>
                  <a:lnTo>
                    <a:pt x="21600" y="15429"/>
                  </a:lnTo>
                  <a:lnTo>
                    <a:pt x="17280" y="9257"/>
                  </a:lnTo>
                  <a:lnTo>
                    <a:pt x="17280" y="12343"/>
                  </a:lnTo>
                  <a:lnTo>
                    <a:pt x="12960" y="12343"/>
                  </a:lnTo>
                  <a:lnTo>
                    <a:pt x="12960" y="6171"/>
                  </a:lnTo>
                  <a:lnTo>
                    <a:pt x="15120" y="6171"/>
                  </a:lnTo>
                  <a:close/>
                </a:path>
              </a:pathLst>
            </a:custGeom>
            <a:noFill/>
            <a:ln w="25400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it-IT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73733" name="Rectangle 9"/>
          <p:cNvSpPr>
            <a:spLocks noChangeArrowheads="1"/>
          </p:cNvSpPr>
          <p:nvPr/>
        </p:nvSpPr>
        <p:spPr bwMode="auto">
          <a:xfrm>
            <a:off x="64008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it-IT" altLang="it-IT" sz="900">
                <a:solidFill>
                  <a:schemeClr val="bg1"/>
                </a:solidFill>
                <a:latin typeface="Comic Sans MS" pitchFamily="66" charset="0"/>
              </a:rPr>
              <a:t>Stefania Pozio _ Centro Nazionale PISA</a:t>
            </a:r>
          </a:p>
          <a:p>
            <a:pPr algn="ctr" eaLnBrk="1" hangingPunct="1">
              <a:spcBef>
                <a:spcPct val="20000"/>
              </a:spcBef>
            </a:pPr>
            <a:endParaRPr lang="it-IT" altLang="it-IT" sz="20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59114" name="AutoShape 10"/>
          <p:cNvSpPr>
            <a:spLocks noChangeArrowheads="1"/>
          </p:cNvSpPr>
          <p:nvPr/>
        </p:nvSpPr>
        <p:spPr bwMode="auto">
          <a:xfrm>
            <a:off x="1447800" y="4038600"/>
            <a:ext cx="457200" cy="13716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559115" name="Text Box 11"/>
          <p:cNvSpPr txBox="1">
            <a:spLocks noChangeArrowheads="1"/>
          </p:cNvSpPr>
          <p:nvPr/>
        </p:nvSpPr>
        <p:spPr bwMode="auto">
          <a:xfrm>
            <a:off x="0" y="5486400"/>
            <a:ext cx="312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altLang="it-IT" sz="24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    Qual è il lavoro principale di tua madre/padre?</a:t>
            </a:r>
          </a:p>
        </p:txBody>
      </p:sp>
      <p:sp>
        <p:nvSpPr>
          <p:cNvPr id="559116" name="AutoShape 12"/>
          <p:cNvSpPr>
            <a:spLocks noChangeArrowheads="1"/>
          </p:cNvSpPr>
          <p:nvPr/>
        </p:nvSpPr>
        <p:spPr bwMode="auto">
          <a:xfrm>
            <a:off x="4191000" y="5029200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559117" name="Text Box 13"/>
          <p:cNvSpPr txBox="1">
            <a:spLocks noChangeArrowheads="1"/>
          </p:cNvSpPr>
          <p:nvPr/>
        </p:nvSpPr>
        <p:spPr bwMode="auto">
          <a:xfrm>
            <a:off x="2362200" y="5670550"/>
            <a:ext cx="5105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altLang="it-IT" sz="2400" b="1">
                <a:solidFill>
                  <a:srgbClr val="FF0000"/>
                </a:solidFill>
                <a:cs typeface="Tahoma" pitchFamily="34" charset="0"/>
              </a:rPr>
              <a:t>                 Qual è il titolo di studio più alto conseguito da tua madre/padre?</a:t>
            </a:r>
            <a:endParaRPr lang="it-IT" altLang="it-IT" sz="24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9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9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9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9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9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9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9106" grpId="0" autoUpdateAnimBg="0"/>
      <p:bldP spid="559114" grpId="0" animBg="1"/>
      <p:bldP spid="559115" grpId="0" autoUpdateAnimBg="0"/>
      <p:bldP spid="559116" grpId="0" animBg="1"/>
      <p:bldP spid="55911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noFill/>
        </p:spPr>
        <p:txBody>
          <a:bodyPr/>
          <a:lstStyle/>
          <a:p>
            <a:pPr algn="l"/>
            <a:fld id="{66540565-A556-45FA-B3AF-F11AED4771F9}" type="slidenum">
              <a:rPr lang="it-IT" altLang="it-IT" smtClean="0"/>
              <a:pPr algn="l"/>
              <a:t>15</a:t>
            </a:fld>
            <a:endParaRPr lang="it-IT" altLang="it-IT" smtClean="0"/>
          </a:p>
        </p:txBody>
      </p:sp>
      <p:sp>
        <p:nvSpPr>
          <p:cNvPr id="561154" name="Text Box 2"/>
          <p:cNvSpPr txBox="1">
            <a:spLocks noChangeArrowheads="1"/>
          </p:cNvSpPr>
          <p:nvPr/>
        </p:nvSpPr>
        <p:spPr bwMode="auto">
          <a:xfrm>
            <a:off x="0" y="0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altLang="it-IT" sz="4400">
                <a:solidFill>
                  <a:srgbClr val="FF6600"/>
                </a:solidFill>
                <a:latin typeface="Comic Sans MS" pitchFamily="66" charset="0"/>
                <a:cs typeface="Tahoma" pitchFamily="34" charset="0"/>
              </a:rPr>
              <a:t>HOME POSSESSION - </a:t>
            </a:r>
            <a:r>
              <a:rPr lang="it-IT" altLang="it-IT" sz="2000" b="1">
                <a:solidFill>
                  <a:srgbClr val="FF6600"/>
                </a:solidFill>
                <a:cs typeface="Arial" charset="0"/>
              </a:rPr>
              <a:t>A casa tua ci sono:</a:t>
            </a:r>
          </a:p>
        </p:txBody>
      </p:sp>
      <p:sp>
        <p:nvSpPr>
          <p:cNvPr id="561155" name="Text Box 3"/>
          <p:cNvSpPr txBox="1">
            <a:spLocks noChangeArrowheads="1"/>
          </p:cNvSpPr>
          <p:nvPr/>
        </p:nvSpPr>
        <p:spPr bwMode="auto">
          <a:xfrm>
            <a:off x="304800" y="609600"/>
            <a:ext cx="8001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una scrivania per fare i compiti?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una camera solo per te? </a:t>
            </a:r>
            <a:endParaRPr lang="it-IT" altLang="it-IT" sz="2000">
              <a:latin typeface="Tahoma" pitchFamily="34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 posto tranquillo per studiare?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 computer che puoi usare per lo studio?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software didattici?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 collegamento a Internet?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una tua calcolatrice?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libri di letteratura classica libri di poesia? opere d’arte (ad esempio, quadri)?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libri da consultare per fare i compiti? un dizionario? </a:t>
            </a:r>
            <a:endParaRPr lang="it-IT" altLang="it-IT" sz="2000">
              <a:latin typeface="Tahoma" pitchFamily="34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una lavastoviglie? un lettore DVD o un videoregistratore?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mobili d’antiquariato? 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 televisore al plasma? </a:t>
            </a:r>
            <a:endParaRPr lang="it-IT" altLang="it-IT" sz="2000">
              <a:latin typeface="Tahoma" pitchFamily="34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altLang="it-IT" sz="2000">
                <a:cs typeface="Times New Roman" pitchFamily="18" charset="0"/>
              </a:rPr>
              <a:t> un impianto di aria condizionata? </a:t>
            </a:r>
            <a:endParaRPr lang="it-IT" altLang="it-IT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1154" grpId="0" autoUpdateAnimBg="0"/>
      <p:bldP spid="56115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19913" cy="654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CasellaDiTesto 4"/>
          <p:cNvSpPr txBox="1">
            <a:spLocks noChangeArrowheads="1"/>
          </p:cNvSpPr>
          <p:nvPr/>
        </p:nvSpPr>
        <p:spPr bwMode="auto">
          <a:xfrm>
            <a:off x="7092950" y="2349500"/>
            <a:ext cx="187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it-IT" altLang="it-IT" sz="2400" b="1">
                <a:solidFill>
                  <a:srgbClr val="FF0000"/>
                </a:solidFill>
              </a:rPr>
              <a:t>V primaria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50" y="549275"/>
            <a:ext cx="8969375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0" y="0"/>
            <a:ext cx="603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ccia a destra 1">
            <a:hlinkClick r:id="rId2" action="ppaction://hlinkpres?slideindex=14&amp;slidetitle=xxx"/>
          </p:cNvPr>
          <p:cNvSpPr/>
          <p:nvPr/>
        </p:nvSpPr>
        <p:spPr>
          <a:xfrm rot="10800000">
            <a:off x="3347864" y="2996952"/>
            <a:ext cx="2376264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3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it-IT" sz="2400">
              <a:latin typeface="Times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/>
          </a:p>
        </p:txBody>
      </p:sp>
      <p:pic>
        <p:nvPicPr>
          <p:cNvPr id="819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6a00d8341caed853ef017c3459aaad970b-800w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122" y="1293813"/>
            <a:ext cx="8043314" cy="4533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356100" y="6165850"/>
            <a:ext cx="4319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 b="1" dirty="0"/>
              <a:t>W. Edward Deming (1900-1993)</a:t>
            </a:r>
          </a:p>
        </p:txBody>
      </p:sp>
    </p:spTree>
    <p:extLst>
      <p:ext uri="{BB962C8B-B14F-4D97-AF65-F5344CB8AC3E}">
        <p14:creationId xmlns:p14="http://schemas.microsoft.com/office/powerpoint/2010/main" val="39970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it-IT" sz="2400">
              <a:latin typeface="Times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/>
          </a:p>
        </p:txBody>
      </p:sp>
      <p:pic>
        <p:nvPicPr>
          <p:cNvPr id="819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9">
            <a:hlinkClick r:id="rId4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767005" y="1125538"/>
            <a:ext cx="758983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 dirty="0"/>
              <a:t>FILOSOFIA DI E.W. </a:t>
            </a:r>
            <a:r>
              <a:rPr lang="it-IT" sz="2800" dirty="0" smtClean="0"/>
              <a:t>DEMING</a:t>
            </a:r>
            <a:endParaRPr lang="it-IT" sz="2800" dirty="0"/>
          </a:p>
          <a:p>
            <a:endParaRPr lang="it-IT" sz="2000" dirty="0"/>
          </a:p>
          <a:p>
            <a:r>
              <a:rPr lang="it-IT" sz="2400" dirty="0"/>
              <a:t>(A) Quando le persone e le organizzazioni si concentrano principalmente sulla qualità, definita dal seguente rapporto,</a:t>
            </a:r>
          </a:p>
          <a:p>
            <a:endParaRPr lang="it-IT" sz="2400" i="1" dirty="0"/>
          </a:p>
          <a:p>
            <a:r>
              <a:rPr lang="it-IT" sz="2400" i="1" dirty="0"/>
              <a:t>Qualità = Risultati degli sforzi di lavoro/Costi totali</a:t>
            </a:r>
            <a:endParaRPr lang="it-IT" sz="2400" dirty="0"/>
          </a:p>
          <a:p>
            <a:endParaRPr lang="it-IT" sz="2400" dirty="0"/>
          </a:p>
          <a:p>
            <a:r>
              <a:rPr lang="it-IT" sz="2400" dirty="0"/>
              <a:t>Tende ad aumentare la qualità e la caduta dei costi nel corso del tempo.</a:t>
            </a:r>
          </a:p>
          <a:p>
            <a:endParaRPr lang="it-IT" sz="2400" dirty="0"/>
          </a:p>
          <a:p>
            <a:r>
              <a:rPr lang="it-IT" sz="2400" dirty="0"/>
              <a:t>(B) Tuttavia, quando le persone e le organizzazioni si concentrano principalmente sui costi (spesso fattore dominante / tipico comportamento umano), i costi tendono ad aumentare e la qualità diminuisce con il tempo.</a:t>
            </a:r>
          </a:p>
          <a:p>
            <a:pPr algn="just" eaLnBrk="1" hangingPunct="1"/>
            <a:endParaRPr lang="it-IT" altLang="it-IT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04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2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it-IT" sz="2400">
              <a:latin typeface="Times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/>
          </a:p>
        </p:txBody>
      </p:sp>
      <p:pic>
        <p:nvPicPr>
          <p:cNvPr id="819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687388" y="77788"/>
            <a:ext cx="71294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 sz="2400" b="1" i="1">
                <a:solidFill>
                  <a:srgbClr val="006699"/>
                </a:solidFill>
              </a:rPr>
              <a:t>I fattori a monte della diffusione di forme di valutazione esterna degli apprendimenti (1)          </a:t>
            </a:r>
          </a:p>
        </p:txBody>
      </p:sp>
      <p:sp>
        <p:nvSpPr>
          <p:cNvPr id="8201" name="Text Box 9">
            <a:hlinkClick r:id="rId4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708025" y="1708150"/>
            <a:ext cx="758983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400" dirty="0"/>
              <a:t>    </a:t>
            </a:r>
            <a:r>
              <a:rPr lang="it-IT" altLang="it-IT" sz="2000" dirty="0"/>
              <a:t>Grande espansione dei sistemi d’istruzione nel secondo dopoguerra, con conseguente esplosione della spesa </a:t>
            </a:r>
            <a:r>
              <a:rPr lang="it-IT" altLang="it-IT" sz="2000" dirty="0" smtClean="0"/>
              <a:t>pubblica.</a:t>
            </a: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000" dirty="0"/>
              <a:t>    Crisi dell’istruzione e messa in discussione dell’esistenza di una relazione semplice e diretta fra risorse investite nell’istruzione (input) e risultati ottenuti (output) e conseguentemente delle politiche scolastiche basate sul semplice aumento della </a:t>
            </a:r>
            <a:r>
              <a:rPr lang="it-IT" altLang="it-IT" sz="2000" dirty="0" smtClean="0"/>
              <a:t>spesa.</a:t>
            </a: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000" dirty="0"/>
              <a:t>    Tendenza al passaggio da modelli burocratici di governo della scuola a modelli “post-burocratici”, in un quadro di decentralizzazione dei poteri e delle </a:t>
            </a:r>
            <a:r>
              <a:rPr lang="it-IT" altLang="it-IT" sz="2000" dirty="0" smtClean="0"/>
              <a:t>competenze .</a:t>
            </a:r>
          </a:p>
          <a:p>
            <a:pPr algn="just" eaLnBrk="1" hangingPunct="1"/>
            <a:endParaRPr lang="it-IT" altLang="it-IT" sz="2000" dirty="0"/>
          </a:p>
          <a:p>
            <a:pPr algn="just" eaLnBrk="1" hangingPunct="1"/>
            <a:r>
              <a:rPr lang="it-IT" altLang="it-IT" sz="2000" dirty="0" smtClean="0">
                <a:solidFill>
                  <a:srgbClr val="0070C0"/>
                </a:solidFill>
              </a:rPr>
              <a:t>In Italia: Regolamento sull’autonomia, D.P.R. 8 marzo 1999, n. 275</a:t>
            </a:r>
            <a:endParaRPr lang="it-IT" altLang="it-IT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3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214438"/>
            <a:ext cx="7296150" cy="5295900"/>
          </a:xfrm>
          <a:prstGeom prst="rect">
            <a:avLst/>
          </a:prstGeom>
          <a:noFill/>
          <a:ln w="31750" algn="ctr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it-IT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600"/>
          </a:p>
        </p:txBody>
      </p:sp>
      <p:pic>
        <p:nvPicPr>
          <p:cNvPr id="9224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71500" y="214313"/>
            <a:ext cx="822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i="1">
                <a:solidFill>
                  <a:srgbClr val="006699"/>
                </a:solidFill>
              </a:rPr>
              <a:t>Risultati in Matematica PISA 2012 e spesa per studente </a:t>
            </a:r>
          </a:p>
        </p:txBody>
      </p:sp>
      <p:grpSp>
        <p:nvGrpSpPr>
          <p:cNvPr id="2" name="Gruppo 14"/>
          <p:cNvGrpSpPr>
            <a:grpSpLocks/>
          </p:cNvGrpSpPr>
          <p:nvPr/>
        </p:nvGrpSpPr>
        <p:grpSpPr bwMode="auto">
          <a:xfrm rot="10800000">
            <a:off x="4000500" y="2286000"/>
            <a:ext cx="388938" cy="1071563"/>
            <a:chOff x="4071934" y="3671894"/>
            <a:chExt cx="317500" cy="1042990"/>
          </a:xfrm>
        </p:grpSpPr>
        <p:sp>
          <p:nvSpPr>
            <p:cNvPr id="9233" name="Oval 11"/>
            <p:cNvSpPr>
              <a:spLocks noChangeArrowheads="1"/>
            </p:cNvSpPr>
            <p:nvPr/>
          </p:nvSpPr>
          <p:spPr bwMode="auto">
            <a:xfrm>
              <a:off x="4071934" y="3671894"/>
              <a:ext cx="317500" cy="328610"/>
            </a:xfrm>
            <a:prstGeom prst="ellips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34" name="Line 12"/>
            <p:cNvSpPr>
              <a:spLocks noChangeShapeType="1"/>
            </p:cNvSpPr>
            <p:nvPr/>
          </p:nvSpPr>
          <p:spPr bwMode="auto">
            <a:xfrm flipV="1">
              <a:off x="4235456" y="4025192"/>
              <a:ext cx="0" cy="6896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5172075" y="676275"/>
            <a:ext cx="3743325" cy="2232025"/>
          </a:xfrm>
          <a:prstGeom prst="wedgeRoundRectCallout">
            <a:avLst>
              <a:gd name="adj1" fmla="val -70187"/>
              <a:gd name="adj2" fmla="val 7930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altLang="ja-JP" dirty="0">
                <a:solidFill>
                  <a:schemeClr val="bg1"/>
                </a:solidFill>
                <a:ea typeface="MS PGothic" pitchFamily="34" charset="-128"/>
              </a:rPr>
              <a:t>La spesa per l’istruzione spiega meno del 20 per cento delle diversità di rendimento tra studenti nei paesi industrializzati: la differenza sta nel come le risorse vengono investite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3" name="Gruppo 15"/>
          <p:cNvGrpSpPr>
            <a:grpSpLocks/>
          </p:cNvGrpSpPr>
          <p:nvPr/>
        </p:nvGrpSpPr>
        <p:grpSpPr bwMode="auto">
          <a:xfrm>
            <a:off x="4000500" y="3714750"/>
            <a:ext cx="317500" cy="1042988"/>
            <a:chOff x="4071934" y="3671894"/>
            <a:chExt cx="317500" cy="1042990"/>
          </a:xfrm>
        </p:grpSpPr>
        <p:sp>
          <p:nvSpPr>
            <p:cNvPr id="9231" name="Oval 11"/>
            <p:cNvSpPr>
              <a:spLocks noChangeArrowheads="1"/>
            </p:cNvSpPr>
            <p:nvPr/>
          </p:nvSpPr>
          <p:spPr bwMode="auto">
            <a:xfrm>
              <a:off x="4071934" y="3671894"/>
              <a:ext cx="317500" cy="328610"/>
            </a:xfrm>
            <a:prstGeom prst="ellips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232" name="Line 12"/>
            <p:cNvSpPr>
              <a:spLocks noChangeShapeType="1"/>
            </p:cNvSpPr>
            <p:nvPr/>
          </p:nvSpPr>
          <p:spPr bwMode="auto">
            <a:xfrm flipV="1">
              <a:off x="4235456" y="4025192"/>
              <a:ext cx="0" cy="6896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5400675" y="4714875"/>
            <a:ext cx="3743325" cy="1214438"/>
          </a:xfrm>
          <a:prstGeom prst="wedgeRoundRectCallout">
            <a:avLst>
              <a:gd name="adj1" fmla="val -78352"/>
              <a:gd name="adj2" fmla="val -13773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altLang="ja-JP" dirty="0">
                <a:solidFill>
                  <a:schemeClr val="bg1"/>
                </a:solidFill>
                <a:ea typeface="MS PGothic" pitchFamily="34" charset="-128"/>
              </a:rPr>
              <a:t>Italia e Singapore più o meno la stessa spesa (85000 $) ma punteggi molto differenti (485 versus 573)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Fumetto 1 17"/>
          <p:cNvSpPr/>
          <p:nvPr/>
        </p:nvSpPr>
        <p:spPr>
          <a:xfrm>
            <a:off x="2000250" y="5357813"/>
            <a:ext cx="3500438" cy="1285875"/>
          </a:xfrm>
          <a:prstGeom prst="wedgeRectCallout">
            <a:avLst>
              <a:gd name="adj1" fmla="val 81637"/>
              <a:gd name="adj2" fmla="val -300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In migliaia di dollari USA  convertiti usando la parità di potere d’acquisto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000125"/>
            <a:ext cx="7942263" cy="5153025"/>
          </a:xfrm>
          <a:prstGeom prst="rect">
            <a:avLst/>
          </a:prstGeom>
          <a:noFill/>
          <a:ln w="31750" algn="ctr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it-IT"/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" pitchFamily="18" charset="0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600"/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71500" y="214313"/>
            <a:ext cx="8229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400" b="1" i="1">
                <a:solidFill>
                  <a:srgbClr val="006699"/>
                </a:solidFill>
              </a:rPr>
              <a:t>Risultati in Matematica PISA 2012 e spesa per studente </a:t>
            </a:r>
          </a:p>
        </p:txBody>
      </p:sp>
      <p:grpSp>
        <p:nvGrpSpPr>
          <p:cNvPr id="2" name="Gruppo 14"/>
          <p:cNvGrpSpPr>
            <a:grpSpLocks/>
          </p:cNvGrpSpPr>
          <p:nvPr/>
        </p:nvGrpSpPr>
        <p:grpSpPr bwMode="auto">
          <a:xfrm>
            <a:off x="2214563" y="2714625"/>
            <a:ext cx="317500" cy="1042988"/>
            <a:chOff x="4071934" y="3671894"/>
            <a:chExt cx="317500" cy="1042990"/>
          </a:xfrm>
        </p:grpSpPr>
        <p:sp>
          <p:nvSpPr>
            <p:cNvPr id="10252" name="Oval 11"/>
            <p:cNvSpPr>
              <a:spLocks noChangeArrowheads="1"/>
            </p:cNvSpPr>
            <p:nvPr/>
          </p:nvSpPr>
          <p:spPr bwMode="auto">
            <a:xfrm>
              <a:off x="4071934" y="3671894"/>
              <a:ext cx="317500" cy="328610"/>
            </a:xfrm>
            <a:prstGeom prst="ellipse">
              <a:avLst/>
            </a:prstGeom>
            <a:noFill/>
            <a:ln w="31750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253" name="Line 12"/>
            <p:cNvSpPr>
              <a:spLocks noChangeShapeType="1"/>
            </p:cNvSpPr>
            <p:nvPr/>
          </p:nvSpPr>
          <p:spPr bwMode="auto">
            <a:xfrm flipV="1">
              <a:off x="4235456" y="4025192"/>
              <a:ext cx="0" cy="6896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5" name="Fumetto 1 14"/>
          <p:cNvSpPr/>
          <p:nvPr/>
        </p:nvSpPr>
        <p:spPr>
          <a:xfrm>
            <a:off x="2214563" y="5286375"/>
            <a:ext cx="3500437" cy="1285875"/>
          </a:xfrm>
          <a:prstGeom prst="wedgeRectCallout">
            <a:avLst>
              <a:gd name="adj1" fmla="val 81637"/>
              <a:gd name="adj2" fmla="val -300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dirty="0">
                <a:solidFill>
                  <a:srgbClr val="FFFF00"/>
                </a:solidFill>
              </a:rPr>
              <a:t>In migliaia di dollari USA  convertiti usando la parità di potere d’acquisto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it-IT" sz="2400">
              <a:latin typeface="Times" pitchFamily="18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/>
          </a:p>
        </p:txBody>
      </p:sp>
      <p:pic>
        <p:nvPicPr>
          <p:cNvPr id="1127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704850" y="71438"/>
            <a:ext cx="71294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 sz="2400" b="1" i="1">
                <a:solidFill>
                  <a:srgbClr val="006699"/>
                </a:solidFill>
              </a:rPr>
              <a:t>I fattori a monte della diffusione di forme di valutazione esterna degli apprendimenti (2)</a:t>
            </a:r>
          </a:p>
        </p:txBody>
      </p:sp>
      <p:sp>
        <p:nvSpPr>
          <p:cNvPr id="11273" name="Text Box 3">
            <a:hlinkClick r:id="rId4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81038" y="1462088"/>
            <a:ext cx="7519987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400" dirty="0"/>
              <a:t>    </a:t>
            </a:r>
            <a:r>
              <a:rPr lang="it-IT" altLang="it-IT" sz="2000" dirty="0"/>
              <a:t>La massificazione dell’istruzione ha fatto venir meno le condizioni che un tempo assicuravano, entro certi limiti, la confrontabilità dei voti scolastici e dei titoli di studio all’interno di un </a:t>
            </a:r>
            <a:r>
              <a:rPr lang="it-IT" altLang="it-IT" sz="2000" dirty="0" smtClean="0"/>
              <a:t>paese.</a:t>
            </a: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endParaRPr lang="it-IT" altLang="it-IT" sz="2000" dirty="0"/>
          </a:p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000" dirty="0"/>
              <a:t>    Esigenza di trasparenza sul valore dei titoli e delle certificazioni, considerato che le valutazioni degli insegnanti non sono </a:t>
            </a:r>
            <a:r>
              <a:rPr lang="it-IT" altLang="it-IT" sz="2000" dirty="0" smtClean="0"/>
              <a:t>comparabili.</a:t>
            </a:r>
            <a:endParaRPr lang="it-IT" altLang="it-IT" sz="2000" dirty="0"/>
          </a:p>
          <a:p>
            <a:pPr algn="just" eaLnBrk="1" hangingPunct="1">
              <a:buFont typeface="Wingdings" pitchFamily="2" charset="2"/>
              <a:buNone/>
            </a:pPr>
            <a:r>
              <a:rPr lang="it-IT" altLang="it-IT" sz="2000" dirty="0"/>
              <a:t>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it-IT" altLang="it-IT" sz="2000" dirty="0"/>
              <a:t>    Questa esigenza è resa più forte dalla apertura dei confini e dalla conseguente necessità di favorire la mobilità della forza lavoro e il riconoscimento delle qualificazioni nel mercato </a:t>
            </a:r>
            <a:r>
              <a:rPr lang="it-IT" altLang="it-IT" sz="2000" dirty="0" smtClean="0"/>
              <a:t>comune.</a:t>
            </a:r>
          </a:p>
          <a:p>
            <a:pPr algn="just" eaLnBrk="1" hangingPunct="1"/>
            <a:endParaRPr lang="it-IT" altLang="it-IT" sz="2000" dirty="0"/>
          </a:p>
          <a:p>
            <a:pPr algn="just"/>
            <a:r>
              <a:rPr lang="it-IT" sz="2000" dirty="0" smtClean="0">
                <a:solidFill>
                  <a:srgbClr val="0070C0"/>
                </a:solidFill>
              </a:rPr>
              <a:t>Raccomandazione UE del 23 </a:t>
            </a:r>
            <a:r>
              <a:rPr lang="it-IT" sz="2000" dirty="0">
                <a:solidFill>
                  <a:srgbClr val="0070C0"/>
                </a:solidFill>
              </a:rPr>
              <a:t>aprile 2008 sulla costituzione del “Quadro europeo delle qualifiche per l’apprendimento permanente” (EQF). </a:t>
            </a:r>
          </a:p>
          <a:p>
            <a:pPr algn="just" eaLnBrk="1" hangingPunct="1"/>
            <a:endParaRPr lang="it-IT" altLang="it-IT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0825" y="908050"/>
            <a:ext cx="82296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 rot="5400000">
            <a:off x="-2461418" y="3407568"/>
            <a:ext cx="6096000" cy="3651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 flipH="1">
            <a:off x="7315200" y="6553200"/>
            <a:ext cx="1600200" cy="17463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it-IT" sz="2400">
              <a:latin typeface="Times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 rot="-5400000">
            <a:off x="8420894" y="6423819"/>
            <a:ext cx="685800" cy="17462"/>
          </a:xfrm>
          <a:prstGeom prst="rect">
            <a:avLst/>
          </a:prstGeom>
          <a:solidFill>
            <a:srgbClr val="006699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1" hangingPunct="1"/>
            <a:endParaRPr lang="it-IT" altLang="it-IT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140200" y="1125538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it-IT" sz="16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55663" y="5999163"/>
            <a:ext cx="3865562" cy="27781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it-IT" sz="1200"/>
              <a:t>Fonte: Elaborazione sul dataset PISA 2003 dell’Italia</a:t>
            </a:r>
          </a:p>
        </p:txBody>
      </p:sp>
      <p:pic>
        <p:nvPicPr>
          <p:cNvPr id="1229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025" y="0"/>
            <a:ext cx="9429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87388" y="77788"/>
            <a:ext cx="74279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altLang="it-IT" sz="2400" b="1" i="1">
                <a:solidFill>
                  <a:srgbClr val="006699"/>
                </a:solidFill>
              </a:rPr>
              <a:t>Relazione tra voti scolastici in Matematica e risultati in matematica PISA 2003</a:t>
            </a:r>
          </a:p>
        </p:txBody>
      </p:sp>
      <p:pic>
        <p:nvPicPr>
          <p:cNvPr id="1229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388" y="1171575"/>
            <a:ext cx="767238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1042988" y="1196975"/>
            <a:ext cx="7556500" cy="49085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0" tIns="72000" rIns="0" bIns="44450">
            <a:spAutoFit/>
          </a:bodyPr>
          <a:lstStyle/>
          <a:p>
            <a:pPr marL="365125" indent="-365125" eaLnBrk="1" hangingPunct="1">
              <a:spcBef>
                <a:spcPct val="50000"/>
              </a:spcBef>
              <a:tabLst>
                <a:tab pos="7712075" algn="r"/>
              </a:tabLst>
              <a:defRPr/>
            </a:pPr>
            <a:r>
              <a:rPr lang="it-IT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Indagini internazionali:</a:t>
            </a:r>
            <a:r>
              <a:rPr lang="it-IT" sz="20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it-IT" sz="2400" b="1" i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di sistema</a:t>
            </a:r>
          </a:p>
          <a:p>
            <a:pPr marL="365125" indent="-365125" eaLnBrk="1" hangingPunct="1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5F5F5F"/>
                </a:solidFill>
                <a:cs typeface="Arial" charset="0"/>
              </a:rPr>
              <a:t>offrono dati sulle prestazioni degli studenti comparabili a livello </a:t>
            </a:r>
            <a:r>
              <a:rPr lang="it-IT" dirty="0" smtClean="0">
                <a:solidFill>
                  <a:srgbClr val="5F5F5F"/>
                </a:solidFill>
                <a:cs typeface="Arial" charset="0"/>
              </a:rPr>
              <a:t>internazionale.</a:t>
            </a:r>
            <a:endParaRPr lang="it-IT" dirty="0">
              <a:solidFill>
                <a:srgbClr val="5F5F5F"/>
              </a:solidFill>
              <a:cs typeface="Arial" charset="0"/>
            </a:endParaRPr>
          </a:p>
          <a:p>
            <a:pPr marL="365125" indent="-365125" eaLnBrk="1" hangingPunct="1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5F5F5F"/>
                </a:solidFill>
                <a:cs typeface="Arial" charset="0"/>
              </a:rPr>
              <a:t>permettono di individuare punti di forza e di debolezza del proprio sistema </a:t>
            </a:r>
            <a:r>
              <a:rPr lang="it-IT" dirty="0" smtClean="0">
                <a:solidFill>
                  <a:srgbClr val="5F5F5F"/>
                </a:solidFill>
                <a:cs typeface="Arial" charset="0"/>
              </a:rPr>
              <a:t>scolastico.</a:t>
            </a:r>
            <a:endParaRPr lang="it-IT" dirty="0">
              <a:solidFill>
                <a:srgbClr val="5F5F5F"/>
              </a:solidFill>
              <a:cs typeface="Arial" charset="0"/>
            </a:endParaRPr>
          </a:p>
          <a:p>
            <a:pPr marL="365125" indent="-365125" eaLnBrk="1" hangingPunct="1">
              <a:spcBef>
                <a:spcPct val="50000"/>
              </a:spcBef>
              <a:buClr>
                <a:srgbClr val="FF9933"/>
              </a:buClr>
              <a:buFont typeface="Wingdings" pitchFamily="2" charset="2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5F5F5F"/>
                </a:solidFill>
                <a:cs typeface="Arial" charset="0"/>
              </a:rPr>
              <a:t>ricercano fattori antecedenti e correlati del profitto scolastico (e in che misura operano nello stesso modo in diversi contesti) …</a:t>
            </a:r>
          </a:p>
          <a:p>
            <a:pPr marL="365125" indent="-365125" eaLnBrk="1" hangingPunct="1">
              <a:spcBef>
                <a:spcPct val="50000"/>
              </a:spcBef>
              <a:buFont typeface="Arial" charset="0"/>
              <a:buChar char="•"/>
              <a:tabLst>
                <a:tab pos="7712075" algn="r"/>
              </a:tabLst>
              <a:defRPr/>
            </a:pPr>
            <a:endParaRPr lang="it-IT" b="1" dirty="0">
              <a:solidFill>
                <a:srgbClr val="006699"/>
              </a:solidFill>
              <a:cs typeface="Arial" charset="0"/>
            </a:endParaRPr>
          </a:p>
          <a:p>
            <a:pPr marL="365125" indent="-365125" eaLnBrk="1" hangingPunct="1">
              <a:spcBef>
                <a:spcPct val="50000"/>
              </a:spcBef>
              <a:tabLst>
                <a:tab pos="7712075" algn="r"/>
              </a:tabLst>
              <a:defRPr/>
            </a:pPr>
            <a:r>
              <a:rPr lang="it-IT" sz="2400" b="1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Indagini nazionali: </a:t>
            </a:r>
            <a:r>
              <a:rPr lang="it-IT" sz="2400" b="1" i="1" u="sng" dirty="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dal sistema alle singole scuole</a:t>
            </a:r>
          </a:p>
          <a:p>
            <a:pPr marL="365125" indent="-365125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5F5F5F"/>
                </a:solidFill>
                <a:cs typeface="Arial" charset="0"/>
              </a:rPr>
              <a:t>accertano i livelli di apprendimento degli studenti italiani in italiano e in </a:t>
            </a:r>
            <a:r>
              <a:rPr lang="it-IT" dirty="0" smtClean="0">
                <a:solidFill>
                  <a:srgbClr val="5F5F5F"/>
                </a:solidFill>
                <a:cs typeface="Arial" charset="0"/>
              </a:rPr>
              <a:t>matematica.</a:t>
            </a:r>
            <a:endParaRPr lang="it-IT" dirty="0">
              <a:solidFill>
                <a:srgbClr val="5F5F5F"/>
              </a:solidFill>
              <a:cs typeface="Arial" charset="0"/>
            </a:endParaRPr>
          </a:p>
          <a:p>
            <a:pPr marL="365125" indent="-365125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Char char="v"/>
              <a:tabLst>
                <a:tab pos="7712075" algn="r"/>
              </a:tabLst>
              <a:defRPr/>
            </a:pPr>
            <a:r>
              <a:rPr lang="it-IT" dirty="0">
                <a:solidFill>
                  <a:srgbClr val="5F5F5F"/>
                </a:solidFill>
                <a:cs typeface="Arial" charset="0"/>
              </a:rPr>
              <a:t>offrono dati comparabili a livello nazionale, regionale e a livello di singola scuola e </a:t>
            </a:r>
            <a:r>
              <a:rPr lang="it-IT" dirty="0" smtClean="0">
                <a:solidFill>
                  <a:srgbClr val="5F5F5F"/>
                </a:solidFill>
                <a:cs typeface="Arial" charset="0"/>
              </a:rPr>
              <a:t>classe</a:t>
            </a:r>
            <a:r>
              <a:rPr lang="it-IT" sz="2000" dirty="0">
                <a:solidFill>
                  <a:srgbClr val="5F5F5F"/>
                </a:solidFill>
                <a:cs typeface="Arial" charset="0"/>
              </a:rPr>
              <a:t>.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539750" y="333375"/>
            <a:ext cx="8459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it-IT" sz="28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Indagini internazionali e nazionali: </a:t>
            </a:r>
            <a:r>
              <a:rPr lang="it-IT" sz="2000" b="1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Calligraphy" pitchFamily="66" charset="0"/>
                <a:cs typeface="Arial" charset="0"/>
              </a:rPr>
              <a:t>diversi obiettivi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0825" y="377825"/>
            <a:ext cx="8229600" cy="6096000"/>
            <a:chOff x="158" y="238"/>
            <a:chExt cx="5184" cy="3840"/>
          </a:xfrm>
        </p:grpSpPr>
        <p:sp>
          <p:nvSpPr>
            <p:cNvPr id="14343" name="Rectangle 2"/>
            <p:cNvSpPr>
              <a:spLocks noChangeArrowheads="1"/>
            </p:cNvSpPr>
            <p:nvPr/>
          </p:nvSpPr>
          <p:spPr bwMode="auto">
            <a:xfrm>
              <a:off x="158" y="572"/>
              <a:ext cx="5184" cy="2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it-IT" altLang="it-IT">
                <a:solidFill>
                  <a:srgbClr val="006699"/>
                </a:solidFill>
                <a:cs typeface="Arial" charset="0"/>
              </a:endParaRPr>
            </a:p>
          </p:txBody>
        </p:sp>
        <p:sp>
          <p:nvSpPr>
            <p:cNvPr id="14344" name="Rectangle 3"/>
            <p:cNvSpPr>
              <a:spLocks noChangeArrowheads="1"/>
            </p:cNvSpPr>
            <p:nvPr/>
          </p:nvSpPr>
          <p:spPr bwMode="auto">
            <a:xfrm rot="5400000">
              <a:off x="-1550" y="2146"/>
              <a:ext cx="3840" cy="23"/>
            </a:xfrm>
            <a:prstGeom prst="rect">
              <a:avLst/>
            </a:prstGeom>
            <a:solidFill>
              <a:srgbClr val="006699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eaLnBrk="1" hangingPunct="1"/>
              <a:endParaRPr lang="it-IT" altLang="it-IT">
                <a:solidFill>
                  <a:srgbClr val="006699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856</Words>
  <Application>Microsoft Office PowerPoint</Application>
  <PresentationFormat>Presentazione su schermo (4:3)</PresentationFormat>
  <Paragraphs>107</Paragraphs>
  <Slides>19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ATTIVITÀ DI RILEVAZIONE E DI  TESTING NAZIONALE E INTERNAZIONALE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ruolo del questionario studente</vt:lpstr>
      <vt:lpstr>IL COSTRUTTO DELLA COMPETENZA</vt:lpstr>
      <vt:lpstr>Componente latente:  i questionari studente</vt:lpstr>
      <vt:lpstr>Indice dello status socioeconomico e culturale (ESCS) 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stefania.pozio</dc:creator>
  <cp:lastModifiedBy>DS</cp:lastModifiedBy>
  <cp:revision>15</cp:revision>
  <dcterms:created xsi:type="dcterms:W3CDTF">2016-02-03T09:50:03Z</dcterms:created>
  <dcterms:modified xsi:type="dcterms:W3CDTF">2016-02-12T11:28:32Z</dcterms:modified>
</cp:coreProperties>
</file>