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7" r:id="rId3"/>
    <p:sldId id="265" r:id="rId4"/>
    <p:sldId id="266" r:id="rId5"/>
    <p:sldId id="268" r:id="rId6"/>
    <p:sldId id="271" r:id="rId7"/>
    <p:sldId id="284" r:id="rId8"/>
    <p:sldId id="279" r:id="rId9"/>
    <p:sldId id="283" r:id="rId10"/>
    <p:sldId id="285" r:id="rId1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41" autoAdjust="0"/>
    <p:restoredTop sz="51865" autoAdjust="0"/>
  </p:normalViewPr>
  <p:slideViewPr>
    <p:cSldViewPr>
      <p:cViewPr>
        <p:scale>
          <a:sx n="74" d="100"/>
          <a:sy n="74" d="100"/>
        </p:scale>
        <p:origin x="-127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origine dei docenti</c:v>
                </c:pt>
              </c:strCache>
            </c:strRef>
          </c:tx>
          <c:cat>
            <c:strRef>
              <c:f>Foglio1!$A$2:$A$4</c:f>
              <c:strCache>
                <c:ptCount val="3"/>
                <c:pt idx="0">
                  <c:v>potenziamento 50%</c:v>
                </c:pt>
                <c:pt idx="1">
                  <c:v>COE 33%</c:v>
                </c:pt>
                <c:pt idx="2">
                  <c:v>già PRESENTE 17%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50</c:v>
                </c:pt>
                <c:pt idx="1">
                  <c:v>33</c:v>
                </c:pt>
                <c:pt idx="2">
                  <c:v>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it-IT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02/10/2017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02/10/2017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02/10/2017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02/10/2017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02/10/2017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02/10/2017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t>02/10/2017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rrieredellosport.it/news/calcio/calcio-estero/ligue-1/2017/09/24-31194335/neymar_al_psg_guadagna_centomila_euro_al_giorno_/" TargetMode="External"/><Relationship Id="rId2" Type="http://schemas.openxmlformats.org/officeDocument/2006/relationships/hyperlink" Target="https://docentididirittoedeconomiadellosport.wordpress.com/" TargetMode="Externa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1.png"/><Relationship Id="rId4" Type="http://schemas.openxmlformats.org/officeDocument/2006/relationships/hyperlink" Target="http://www.ansa.it/sito/notizie/cronaca/2017/09/29/basket-nati-in-italia-ma-stranieri-stop-al-tam-tam-caserta_e0cf777d-7c91-4abd-894f-d76919ae86ed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39552" y="90872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it-IT" sz="2700" dirty="0" smtClean="0">
                <a:latin typeface="Arial"/>
              </a:rPr>
              <a:t/>
            </a:r>
            <a:br>
              <a:rPr lang="it-IT" sz="2700" dirty="0" smtClean="0">
                <a:latin typeface="Arial"/>
              </a:rPr>
            </a:br>
            <a:r>
              <a:rPr lang="it-IT" sz="2700" dirty="0" smtClean="0">
                <a:latin typeface="Arial"/>
              </a:rPr>
              <a:t/>
            </a:r>
            <a:br>
              <a:rPr lang="it-IT" sz="2700" dirty="0" smtClean="0">
                <a:latin typeface="Arial"/>
              </a:rPr>
            </a:br>
            <a:r>
              <a:rPr lang="it-IT" sz="2700" dirty="0" smtClean="0">
                <a:latin typeface="Arial"/>
              </a:rPr>
              <a:t/>
            </a:r>
            <a:br>
              <a:rPr lang="it-IT" sz="2700" dirty="0" smtClean="0">
                <a:latin typeface="Arial"/>
              </a:rPr>
            </a:br>
            <a:r>
              <a:rPr lang="it-IT" sz="2700" dirty="0">
                <a:latin typeface="Arial"/>
              </a:rPr>
              <a:t/>
            </a:r>
            <a:br>
              <a:rPr lang="it-IT" sz="2700" dirty="0">
                <a:latin typeface="Arial"/>
              </a:rPr>
            </a:br>
            <a:r>
              <a:rPr lang="it-IT" sz="2700" dirty="0" smtClean="0">
                <a:latin typeface="Arial"/>
              </a:rPr>
              <a:t/>
            </a:r>
            <a:br>
              <a:rPr lang="it-IT" sz="2700" dirty="0" smtClean="0">
                <a:latin typeface="Arial"/>
              </a:rPr>
            </a:br>
            <a:r>
              <a:rPr lang="it-IT" sz="2700" dirty="0" smtClean="0">
                <a:latin typeface="Arial"/>
              </a:rPr>
              <a:t>2 ottobre 2017 - Roma</a:t>
            </a:r>
            <a:br>
              <a:rPr lang="it-IT" sz="2700" dirty="0" smtClean="0">
                <a:latin typeface="Arial"/>
              </a:rPr>
            </a:br>
            <a:r>
              <a:rPr lang="it-IT" sz="2700" dirty="0" smtClean="0">
                <a:latin typeface="Arial"/>
              </a:rPr>
              <a:t/>
            </a:r>
            <a:br>
              <a:rPr lang="it-IT" sz="2700" dirty="0" smtClean="0">
                <a:latin typeface="Arial"/>
              </a:rPr>
            </a:br>
            <a:r>
              <a:rPr lang="it-IT" sz="2700" dirty="0" smtClean="0">
                <a:latin typeface="Arial"/>
              </a:rPr>
              <a:t> </a:t>
            </a:r>
            <a:r>
              <a:rPr lang="it-IT" sz="4000" i="1" dirty="0" smtClean="0">
                <a:latin typeface="Arial"/>
              </a:rPr>
              <a:t>1° Seminario </a:t>
            </a:r>
            <a:r>
              <a:rPr lang="it-IT" sz="4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per i docenti di Diritto ed Economia dello Sport</a:t>
            </a:r>
            <a:endParaRPr lang="it-IT" sz="4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599" y="5445224"/>
            <a:ext cx="6400800" cy="625624"/>
          </a:xfrm>
        </p:spPr>
        <p:txBody>
          <a:bodyPr>
            <a:normAutofit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U.S.R. LAZIO</a:t>
            </a:r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6904" y="3861048"/>
            <a:ext cx="3571875" cy="127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080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686945"/>
            <a:ext cx="7772400" cy="913505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/>
            </a:r>
            <a:br>
              <a:rPr lang="it-IT" dirty="0" smtClean="0"/>
            </a:br>
            <a:r>
              <a:rPr lang="it-IT" dirty="0"/>
              <a:t/>
            </a:r>
            <a:br>
              <a:rPr lang="it-IT" dirty="0"/>
            </a:br>
            <a:r>
              <a:rPr lang="it-IT" dirty="0" smtClean="0"/>
              <a:t>Programmare per competenze</a:t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259632" y="3861048"/>
            <a:ext cx="6400800" cy="1752600"/>
          </a:xfrm>
        </p:spPr>
        <p:txBody>
          <a:bodyPr>
            <a:normAutofit fontScale="77500" lnSpcReduction="20000"/>
          </a:bodyPr>
          <a:lstStyle/>
          <a:p>
            <a:r>
              <a:rPr lang="it-IT" b="1" dirty="0">
                <a:solidFill>
                  <a:srgbClr val="000000"/>
                </a:solidFill>
                <a:latin typeface="Myriad Pro"/>
              </a:rPr>
              <a:t>Dalla didattica per nozioni alla didattica per competenze: IN, PECUP, OSA e </a:t>
            </a:r>
            <a:r>
              <a:rPr lang="it-IT" b="1" dirty="0" err="1" smtClean="0">
                <a:solidFill>
                  <a:srgbClr val="000000"/>
                </a:solidFill>
                <a:latin typeface="Myriad Pro"/>
              </a:rPr>
              <a:t>UdA</a:t>
            </a:r>
            <a:r>
              <a:rPr lang="it-IT" b="1" dirty="0" smtClean="0">
                <a:solidFill>
                  <a:srgbClr val="000000"/>
                </a:solidFill>
                <a:latin typeface="Myriad Pro"/>
              </a:rPr>
              <a:t>. </a:t>
            </a:r>
          </a:p>
          <a:p>
            <a:pPr algn="r"/>
            <a:r>
              <a:rPr lang="it-IT" b="1" dirty="0" smtClean="0">
                <a:solidFill>
                  <a:srgbClr val="000000"/>
                </a:solidFill>
                <a:latin typeface="Myriad Pro"/>
              </a:rPr>
              <a:t>Risultati di apprendimento e tavola di programmazione. Le prove autentiche.</a:t>
            </a:r>
            <a:endParaRPr lang="it-IT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260648"/>
            <a:ext cx="8472086" cy="2426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077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39552" y="90872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it-IT" sz="2700" dirty="0" smtClean="0">
                <a:latin typeface="Arial"/>
              </a:rPr>
              <a:t/>
            </a:r>
            <a:br>
              <a:rPr lang="it-IT" sz="2700" dirty="0" smtClean="0">
                <a:latin typeface="Arial"/>
              </a:rPr>
            </a:br>
            <a:r>
              <a:rPr lang="it-IT" sz="2700" dirty="0" smtClean="0">
                <a:latin typeface="Arial"/>
              </a:rPr>
              <a:t/>
            </a:r>
            <a:br>
              <a:rPr lang="it-IT" sz="2700" dirty="0" smtClean="0">
                <a:latin typeface="Arial"/>
              </a:rPr>
            </a:br>
            <a:r>
              <a:rPr lang="it-IT" sz="2700" dirty="0" smtClean="0">
                <a:latin typeface="Arial"/>
              </a:rPr>
              <a:t/>
            </a:r>
            <a:br>
              <a:rPr lang="it-IT" sz="2700" dirty="0" smtClean="0">
                <a:latin typeface="Arial"/>
              </a:rPr>
            </a:br>
            <a:r>
              <a:rPr lang="it-IT" sz="2700" dirty="0">
                <a:latin typeface="Arial"/>
              </a:rPr>
              <a:t/>
            </a:r>
            <a:br>
              <a:rPr lang="it-IT" sz="2700" dirty="0">
                <a:latin typeface="Arial"/>
              </a:rPr>
            </a:br>
            <a:r>
              <a:rPr lang="it-IT" sz="2700" dirty="0" smtClean="0">
                <a:latin typeface="Arial"/>
              </a:rPr>
              <a:t/>
            </a:r>
            <a:br>
              <a:rPr lang="it-IT" sz="2700" dirty="0" smtClean="0">
                <a:latin typeface="Arial"/>
              </a:rPr>
            </a:br>
            <a:r>
              <a:rPr lang="it-IT" sz="2700" dirty="0" smtClean="0">
                <a:latin typeface="Arial"/>
              </a:rPr>
              <a:t>2 ottobre 2017 - Roma</a:t>
            </a:r>
            <a:br>
              <a:rPr lang="it-IT" sz="2700" dirty="0" smtClean="0">
                <a:latin typeface="Arial"/>
              </a:rPr>
            </a:br>
            <a:r>
              <a:rPr lang="it-IT" sz="2700" dirty="0" smtClean="0">
                <a:latin typeface="Arial"/>
              </a:rPr>
              <a:t/>
            </a:r>
            <a:br>
              <a:rPr lang="it-IT" sz="2700" dirty="0" smtClean="0">
                <a:latin typeface="Arial"/>
              </a:rPr>
            </a:br>
            <a:r>
              <a:rPr lang="it-IT" sz="4000" i="1" dirty="0" smtClean="0">
                <a:latin typeface="Arial"/>
              </a:rPr>
              <a:t>Progettare per competenze </a:t>
            </a:r>
            <a:r>
              <a:rPr lang="it-IT" sz="4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in Diritto ed Economia dello Sport</a:t>
            </a:r>
            <a:endParaRPr lang="it-IT" sz="4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599" y="5445224"/>
            <a:ext cx="6400800" cy="625624"/>
          </a:xfrm>
        </p:spPr>
        <p:txBody>
          <a:bodyPr>
            <a:normAutofit fontScale="70000" lnSpcReduction="20000"/>
          </a:bodyPr>
          <a:lstStyle/>
          <a:p>
            <a:r>
              <a:rPr lang="it-IT" dirty="0">
                <a:latin typeface="Arial"/>
              </a:rPr>
              <a:t>Dirigente ispettore tecnico Gennaro Palmisciano</a:t>
            </a:r>
            <a:endParaRPr lang="it-IT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6904" y="3861048"/>
            <a:ext cx="3571875" cy="127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242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it-IT" altLang="it-IT" smtClean="0"/>
          </a:p>
        </p:txBody>
      </p:sp>
      <p:pic>
        <p:nvPicPr>
          <p:cNvPr id="10244" name="Picture 5" descr="l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"/>
          <a:stretch>
            <a:fillRect/>
          </a:stretch>
        </p:blipFill>
        <p:spPr bwMode="auto">
          <a:xfrm>
            <a:off x="0" y="1143000"/>
            <a:ext cx="3105150" cy="5046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6" descr="app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150" y="1416670"/>
            <a:ext cx="3143250" cy="5136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8" descr="lsp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752600"/>
            <a:ext cx="28956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Segnaposto contenuto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7640"/>
            <a:ext cx="1440160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697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olo 10"/>
          <p:cNvSpPr>
            <a:spLocks noGrp="1"/>
          </p:cNvSpPr>
          <p:nvPr>
            <p:ph type="ctrTitle"/>
          </p:nvPr>
        </p:nvSpPr>
        <p:spPr>
          <a:xfrm>
            <a:off x="539552" y="3068960"/>
            <a:ext cx="7992888" cy="1974081"/>
          </a:xfrm>
        </p:spPr>
        <p:txBody>
          <a:bodyPr>
            <a:noAutofit/>
          </a:bodyPr>
          <a:lstStyle/>
          <a:p>
            <a:pPr algn="just"/>
            <a:r>
              <a:rPr lang="it-IT" sz="3600" dirty="0" smtClean="0"/>
              <a:t>Nel quadro orario delle sezioni sportive di liceo scientifico sono presenti due </a:t>
            </a:r>
            <a:r>
              <a:rPr lang="it-IT" sz="3600" dirty="0"/>
              <a:t>nuove </a:t>
            </a:r>
            <a:r>
              <a:rPr lang="it-IT" sz="3600" dirty="0" smtClean="0"/>
              <a:t>materie: </a:t>
            </a:r>
            <a:r>
              <a:rPr lang="it-IT" sz="3600" dirty="0" smtClean="0">
                <a:solidFill>
                  <a:srgbClr val="FF0000"/>
                </a:solidFill>
              </a:rPr>
              <a:t>Discipline </a:t>
            </a:r>
            <a:r>
              <a:rPr lang="it-IT" sz="3600" dirty="0">
                <a:solidFill>
                  <a:srgbClr val="FF0000"/>
                </a:solidFill>
              </a:rPr>
              <a:t>sportive </a:t>
            </a:r>
            <a:r>
              <a:rPr lang="it-IT" sz="3600" dirty="0"/>
              <a:t>avviate </a:t>
            </a:r>
            <a:r>
              <a:rPr lang="it-IT" sz="3600" dirty="0" smtClean="0"/>
              <a:t>nel 2014/15; </a:t>
            </a:r>
            <a:r>
              <a:rPr lang="it-IT" sz="3600" dirty="0" smtClean="0">
                <a:solidFill>
                  <a:srgbClr val="FF0000"/>
                </a:solidFill>
              </a:rPr>
              <a:t>Diritto ed Economia dello sport </a:t>
            </a:r>
            <a:r>
              <a:rPr lang="it-IT" sz="3600" dirty="0" smtClean="0"/>
              <a:t>nel 2016/17.</a:t>
            </a:r>
            <a:endParaRPr lang="it-IT" sz="3600" dirty="0"/>
          </a:p>
        </p:txBody>
      </p:sp>
      <p:sp>
        <p:nvSpPr>
          <p:cNvPr id="12" name="Sottotitolo 11"/>
          <p:cNvSpPr>
            <a:spLocks noGrp="1"/>
          </p:cNvSpPr>
          <p:nvPr>
            <p:ph type="subTitle" idx="1"/>
          </p:nvPr>
        </p:nvSpPr>
        <p:spPr>
          <a:xfrm>
            <a:off x="1403648" y="2132856"/>
            <a:ext cx="5832648" cy="864096"/>
          </a:xfrm>
        </p:spPr>
        <p:txBody>
          <a:bodyPr>
            <a:normAutofit fontScale="92500"/>
          </a:bodyPr>
          <a:lstStyle/>
          <a:p>
            <a:r>
              <a:rPr lang="it-IT" dirty="0" smtClean="0"/>
              <a:t>Il nuovo modo di insegnare lo sport</a:t>
            </a:r>
            <a:endParaRPr lang="it-IT" dirty="0"/>
          </a:p>
        </p:txBody>
      </p:sp>
      <p:pic>
        <p:nvPicPr>
          <p:cNvPr id="6" name="Segnaposto contenuto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32656"/>
            <a:ext cx="1656184" cy="1656184"/>
          </a:xfrm>
        </p:spPr>
      </p:pic>
    </p:spTree>
    <p:extLst>
      <p:ext uri="{BB962C8B-B14F-4D97-AF65-F5344CB8AC3E}">
        <p14:creationId xmlns:p14="http://schemas.microsoft.com/office/powerpoint/2010/main" val="84658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55576" y="2636912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it-IT" dirty="0" smtClean="0"/>
              <a:t/>
            </a:r>
            <a:br>
              <a:rPr lang="it-IT" dirty="0" smtClean="0"/>
            </a:br>
            <a:r>
              <a:rPr lang="it-IT" dirty="0"/>
              <a:t/>
            </a:r>
            <a:br>
              <a:rPr lang="it-IT" dirty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/>
              <a:t/>
            </a:r>
            <a:br>
              <a:rPr lang="it-IT" dirty="0"/>
            </a:br>
            <a:r>
              <a:rPr lang="it-IT" dirty="0" err="1" smtClean="0"/>
              <a:t>Transdisciplinarità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Docente fisico-sportivo unico</a:t>
            </a:r>
            <a:br>
              <a:rPr lang="it-IT" dirty="0" smtClean="0"/>
            </a:br>
            <a:r>
              <a:rPr lang="it-IT" dirty="0" smtClean="0"/>
              <a:t>Cooperative </a:t>
            </a:r>
            <a:r>
              <a:rPr lang="it-IT" dirty="0" err="1" smtClean="0"/>
              <a:t>teaching</a:t>
            </a:r>
            <a:r>
              <a:rPr lang="it-IT" dirty="0" smtClean="0"/>
              <a:t> (20%)</a:t>
            </a:r>
            <a:br>
              <a:rPr lang="it-IT" dirty="0" smtClean="0"/>
            </a:br>
            <a:r>
              <a:rPr lang="it-IT" dirty="0" err="1"/>
              <a:t>Interscalarità</a:t>
            </a:r>
            <a:r>
              <a:rPr lang="it-IT" dirty="0"/>
              <a:t/>
            </a:r>
            <a:br>
              <a:rPr lang="it-IT" dirty="0"/>
            </a:br>
            <a:r>
              <a:rPr lang="it-IT" dirty="0" smtClean="0"/>
              <a:t>Rete</a:t>
            </a:r>
            <a:br>
              <a:rPr lang="it-IT" dirty="0" smtClean="0"/>
            </a:br>
            <a:r>
              <a:rPr lang="it-IT" dirty="0" smtClean="0"/>
              <a:t>Biblioteca sportiva</a:t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pic>
        <p:nvPicPr>
          <p:cNvPr id="2050" name="Picture 2" descr="D:\Users\mi13693\Desktop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9713" y="1092200"/>
            <a:ext cx="2819400" cy="54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1" y="3982677"/>
            <a:ext cx="4211960" cy="287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3688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Il PROFILO del docente di Diritto (statale)</a:t>
            </a:r>
            <a:br>
              <a:rPr lang="it-IT" dirty="0" smtClean="0"/>
            </a:b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2589327"/>
              </p:ext>
            </p:extLst>
          </p:nvPr>
        </p:nvGraphicFramePr>
        <p:xfrm>
          <a:off x="395536" y="1581914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074" name="Picture 2" descr="D:\Users\mi13693\Desktop\Rettangol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770" y="5185941"/>
            <a:ext cx="1643230" cy="1672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429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ALTERNANZA SCUOLA-LAVORO</a:t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La figura del docente di Diritto ed Economia appare all’interno del liceo scientifico come una di quelle più qualificate ed idonee a curare l’ASL.</a:t>
            </a:r>
          </a:p>
          <a:p>
            <a:endParaRPr lang="it-IT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293096"/>
            <a:ext cx="5146186" cy="2185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578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-99392"/>
            <a:ext cx="10585176" cy="72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9750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La preparazione specifica del docente</a:t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40000" lnSpcReduction="20000"/>
          </a:bodyPr>
          <a:lstStyle/>
          <a:p>
            <a:r>
              <a:rPr lang="it-IT" dirty="0">
                <a:hlinkClick r:id="rId2"/>
              </a:rPr>
              <a:t>https://docentididirittoedeconomiadellosport.wordpress.com</a:t>
            </a:r>
            <a:r>
              <a:rPr lang="it-IT" dirty="0" smtClean="0">
                <a:hlinkClick r:id="rId2"/>
              </a:rPr>
              <a:t>/</a:t>
            </a:r>
            <a:endParaRPr lang="it-IT" dirty="0" smtClean="0"/>
          </a:p>
          <a:p>
            <a:endParaRPr lang="it-IT" dirty="0"/>
          </a:p>
          <a:p>
            <a:r>
              <a:rPr lang="it-IT" dirty="0">
                <a:hlinkClick r:id="rId3"/>
              </a:rPr>
              <a:t>http://www.corrieredellosport.it/news/calcio/calcio-estero/ligue-1/2017/09/24-31194335/neymar_al_psg_guadagna_centomila_euro_al_giorno</a:t>
            </a:r>
            <a:r>
              <a:rPr lang="it-IT" dirty="0" smtClean="0">
                <a:hlinkClick r:id="rId3"/>
              </a:rPr>
              <a:t>_/</a:t>
            </a:r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r>
              <a:rPr lang="it-IT" dirty="0">
                <a:hlinkClick r:id="rId4"/>
              </a:rPr>
              <a:t>http://</a:t>
            </a:r>
            <a:r>
              <a:rPr lang="it-IT" dirty="0" smtClean="0">
                <a:hlinkClick r:id="rId4"/>
              </a:rPr>
              <a:t>www.ansa.it/sito/notizie/cronaca/2017/09/29/basket-nati-in-italia-ma-stranieri-stop-al-tam-tam-caserta_e0cf777d-7c91-4abd-894f-d76919ae86ed.html</a:t>
            </a:r>
            <a:endParaRPr lang="it-IT" dirty="0" smtClean="0"/>
          </a:p>
          <a:p>
            <a:endParaRPr lang="it-IT" dirty="0"/>
          </a:p>
          <a:p>
            <a:endParaRPr lang="it-I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6942" y="476672"/>
            <a:ext cx="6581330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07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619</TotalTime>
  <Words>128</Words>
  <Application>Microsoft Office PowerPoint</Application>
  <PresentationFormat>Presentazione su schermo (4:3)</PresentationFormat>
  <Paragraphs>21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1" baseType="lpstr">
      <vt:lpstr>Tema di Office</vt:lpstr>
      <vt:lpstr>     2 ottobre 2017 - Roma   1° Seminario per i docenti di Diritto ed Economia dello Sport</vt:lpstr>
      <vt:lpstr>     2 ottobre 2017 - Roma  Progettare per competenze in Diritto ed Economia dello Sport</vt:lpstr>
      <vt:lpstr>Presentazione standard di PowerPoint</vt:lpstr>
      <vt:lpstr>Nel quadro orario delle sezioni sportive di liceo scientifico sono presenti due nuove materie: Discipline sportive avviate nel 2014/15; Diritto ed Economia dello sport nel 2016/17.</vt:lpstr>
      <vt:lpstr>    Transdisciplinarità Docente fisico-sportivo unico Cooperative teaching (20%) Interscalarità Rete Biblioteca sportiva  </vt:lpstr>
      <vt:lpstr>Il PROFILO del docente di Diritto (statale) </vt:lpstr>
      <vt:lpstr>ALTERNANZA SCUOLA-LAVORO </vt:lpstr>
      <vt:lpstr>Presentazione standard di PowerPoint</vt:lpstr>
      <vt:lpstr>La preparazione specifica del docente </vt:lpstr>
      <vt:lpstr>  Programmare per competenze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Alternanza scuola-lavoro dei licei sportivi  Roma – 21 settembre 2016  L’autostima degli alunni del liceo sportivo</dc:title>
  <dc:creator>Palmisciano Gennaro</dc:creator>
  <cp:lastModifiedBy>MIUR</cp:lastModifiedBy>
  <cp:revision>70</cp:revision>
  <dcterms:created xsi:type="dcterms:W3CDTF">2016-09-17T18:54:30Z</dcterms:created>
  <dcterms:modified xsi:type="dcterms:W3CDTF">2017-10-02T20:20:46Z</dcterms:modified>
</cp:coreProperties>
</file>