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589" r:id="rId2"/>
    <p:sldId id="751" r:id="rId3"/>
    <p:sldId id="754" r:id="rId4"/>
    <p:sldId id="694" r:id="rId5"/>
    <p:sldId id="771" r:id="rId6"/>
    <p:sldId id="759" r:id="rId7"/>
    <p:sldId id="760" r:id="rId8"/>
    <p:sldId id="761" r:id="rId9"/>
    <p:sldId id="763" r:id="rId10"/>
    <p:sldId id="764" r:id="rId11"/>
    <p:sldId id="766" r:id="rId12"/>
    <p:sldId id="767" r:id="rId13"/>
    <p:sldId id="768" r:id="rId14"/>
    <p:sldId id="769" r:id="rId15"/>
    <p:sldId id="708" r:id="rId16"/>
    <p:sldId id="711" r:id="rId17"/>
    <p:sldId id="709" r:id="rId18"/>
    <p:sldId id="710" r:id="rId19"/>
    <p:sldId id="716" r:id="rId20"/>
    <p:sldId id="718" r:id="rId21"/>
    <p:sldId id="719" r:id="rId22"/>
    <p:sldId id="772" r:id="rId23"/>
    <p:sldId id="773" r:id="rId24"/>
    <p:sldId id="774" r:id="rId25"/>
    <p:sldId id="775" r:id="rId26"/>
    <p:sldId id="720" r:id="rId27"/>
    <p:sldId id="721" r:id="rId28"/>
    <p:sldId id="722" r:id="rId29"/>
    <p:sldId id="723" r:id="rId30"/>
    <p:sldId id="724" r:id="rId31"/>
    <p:sldId id="725" r:id="rId32"/>
    <p:sldId id="726" r:id="rId33"/>
    <p:sldId id="727" r:id="rId34"/>
    <p:sldId id="758" r:id="rId35"/>
  </p:sldIdLst>
  <p:sldSz cx="9144000" cy="6858000" type="screen4x3"/>
  <p:notesSz cx="7104063" cy="10234613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fania Pozio" initials="SP" lastIdx="20" clrIdx="0"/>
  <p:cmAuthor id="2" name="Monica Amici" initials="MA" lastIdx="18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FF0000"/>
    <a:srgbClr val="E9EDF4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61"/>
    <p:restoredTop sz="94732"/>
  </p:normalViewPr>
  <p:slideViewPr>
    <p:cSldViewPr>
      <p:cViewPr varScale="1">
        <p:scale>
          <a:sx n="86" d="100"/>
          <a:sy n="86" d="100"/>
        </p:scale>
        <p:origin x="124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handoutMaster" Target="handoutMasters/handoutMaster1.xml"/><Relationship Id="rId38" Type="http://schemas.openxmlformats.org/officeDocument/2006/relationships/commentAuthors" Target="commentAuthors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3078539" cy="51206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5450" tIns="47725" rIns="95450" bIns="4772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3852" y="2"/>
            <a:ext cx="3078539" cy="51206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5450" tIns="47725" rIns="95450" bIns="4772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pitchFamily="34" charset="0"/>
              </a:defRPr>
            </a:lvl1pPr>
          </a:lstStyle>
          <a:p>
            <a:fld id="{89D9C00C-6692-45B7-997C-9279EF17FF05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3461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0908"/>
            <a:ext cx="3078539" cy="51206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5450" tIns="47725" rIns="95450" bIns="4772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461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3852" y="9720908"/>
            <a:ext cx="3078539" cy="51206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5450" tIns="47725" rIns="95450" bIns="4772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pitchFamily="34" charset="0"/>
              </a:defRPr>
            </a:lvl1pPr>
          </a:lstStyle>
          <a:p>
            <a:fld id="{ACDED200-BA45-48AB-9F94-3A6EB256E673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4699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78539" cy="512060"/>
          </a:xfrm>
          <a:prstGeom prst="rect">
            <a:avLst/>
          </a:prstGeom>
        </p:spPr>
        <p:txBody>
          <a:bodyPr vert="horz" lIns="95450" tIns="47725" rIns="95450" bIns="4772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3852" y="2"/>
            <a:ext cx="3078539" cy="512060"/>
          </a:xfrm>
          <a:prstGeom prst="rect">
            <a:avLst/>
          </a:prstGeom>
        </p:spPr>
        <p:txBody>
          <a:bodyPr vert="horz" wrap="square" lIns="95450" tIns="47725" rIns="95450" bIns="4772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fld id="{211E2FC6-0CFD-4585-AE82-D44CAC02CDE2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968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50" tIns="47725" rIns="95450" bIns="47725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11077" y="4862101"/>
            <a:ext cx="5681912" cy="4605246"/>
          </a:xfrm>
          <a:prstGeom prst="rect">
            <a:avLst/>
          </a:prstGeom>
        </p:spPr>
        <p:txBody>
          <a:bodyPr vert="horz" lIns="95450" tIns="47725" rIns="95450" bIns="47725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0908"/>
            <a:ext cx="3078539" cy="512060"/>
          </a:xfrm>
          <a:prstGeom prst="rect">
            <a:avLst/>
          </a:prstGeom>
        </p:spPr>
        <p:txBody>
          <a:bodyPr vert="horz" lIns="95450" tIns="47725" rIns="95450" bIns="4772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3852" y="9720908"/>
            <a:ext cx="3078539" cy="512060"/>
          </a:xfrm>
          <a:prstGeom prst="rect">
            <a:avLst/>
          </a:prstGeom>
        </p:spPr>
        <p:txBody>
          <a:bodyPr vert="horz" wrap="square" lIns="95450" tIns="47725" rIns="95450" bIns="4772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fld id="{F473AD15-E3E4-4910-A630-17CF63D6770F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21718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 txBox="1">
            <a:spLocks noGrp="1" noChangeArrowheads="1"/>
          </p:cNvSpPr>
          <p:nvPr/>
        </p:nvSpPr>
        <p:spPr bwMode="auto">
          <a:xfrm>
            <a:off x="4094123" y="9007975"/>
            <a:ext cx="3132079" cy="474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50" tIns="47725" rIns="95450" bIns="47725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CE58032-D251-7E42-BD97-2077BC64F7C7}" type="slidenum">
              <a:rPr lang="it-IT" altLang="it-IT"/>
              <a:pPr algn="r" eaLnBrk="1" hangingPunct="1">
                <a:spcBef>
                  <a:spcPct val="0"/>
                </a:spcBef>
              </a:pPr>
              <a:t>1</a:t>
            </a:fld>
            <a:endParaRPr lang="it-IT" altLang="it-IT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it-IT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5265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10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791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11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660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12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6189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13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374762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14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56541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15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99578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16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60987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17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66055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18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3070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19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1416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2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2985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20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07519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21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00966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22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95331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23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98676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24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14058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25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8110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26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55619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27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47791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28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3436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29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37803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3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9582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30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17606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31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79634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32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57586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33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55298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34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5895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4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5389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5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7250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6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3584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7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6161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8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47494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13FE7F-45AE-4405-B25D-A09AA59001FA}" type="slidenum">
              <a:rPr lang="it-IT">
                <a:latin typeface="Arial" pitchFamily="34" charset="0"/>
              </a:rPr>
              <a:pPr/>
              <a:t>9</a:t>
            </a:fld>
            <a:endParaRPr lang="it-IT"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2943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7607EA-E04A-44AA-B6F5-4BEA18C869A1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74E62-798C-4D18-82F7-DE2A63454BFB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337C7C-02AF-4491-96B0-D1B3A4B955EE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21779C-78DE-4042-985A-368BDAA8E1DB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EC8480-A5F5-47AB-91A4-8CB94531FE06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B4770A-BE4E-4D03-9CF4-A0F92B876EE7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5D83E1-F909-46BF-B349-6C4BB165B8EF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F3118-50C3-40B6-B7EA-8C2E9D0288DA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84DD0-BDFB-4231-B071-1C07DCA17159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12395-32F1-4940-94A7-8862AA9DDE55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C30F33-E435-4CE5-B0B3-660172B62A24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92557-D4B7-4989-A5FF-EBA6CADA57C4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0C6CE25-FE01-4698-A097-9BF04F803290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ECC73-A2E7-4DC7-ADB5-8B461E39343E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BACCD2-1D76-42F5-AA20-971FC064E490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8A7FC-2D1F-44CD-A1DD-10B54AE29013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D0888-532F-40A3-A6BD-AAA4AD3D65E3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741FEB-82CF-49A9-931E-18CCBAB35143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A8C6AC-EACC-4A7D-806E-F20F4E56A03D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16250-5A44-4183-8F0D-0A714CFA214C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4FF9C2-57BF-448E-BE1C-9BD816018EFD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5679A1-EFAC-4E51-8CA5-C4684A14D671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fld id="{A06E8312-DB6B-4BFB-A402-406C607A1258}" type="datetimeFigureOut">
              <a:rPr lang="it-IT"/>
              <a:pPr/>
              <a:t>09/12/18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fld id="{3F3EE3A2-2BCB-4142-8973-F88A39FA3644}" type="slidenum">
              <a:rPr lang="it-IT"/>
              <a:pPr/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hyperlink" Target="https://invalsi-areaprove.cineca.it/docs/2018/038_ITALIANO_Illustrazione_descrizione_sintetica_livelli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hyperlink" Target="https://invalsi-areaprove.cineca.it/docs/2018/MATEMATICA_Illustrazione_descrizione_sintetica_livelli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hyperlink" Target="https://invalsi-areaprove.cineca.it/index.php?get=static&amp;pag=home" TargetMode="External"/><Relationship Id="rId5" Type="http://schemas.openxmlformats.org/officeDocument/2006/relationships/hyperlink" Target="https://invalsi-areaprove.cineca.it/index.php?get=static&amp;pag=qdr" TargetMode="External"/><Relationship Id="rId6" Type="http://schemas.openxmlformats.org/officeDocument/2006/relationships/hyperlink" Target="https://invalsi-areaprove.cineca.it/index.php?get=static&amp;pag=materiale_informativo_sec_secondo_grado" TargetMode="External"/><Relationship Id="rId7" Type="http://schemas.openxmlformats.org/officeDocument/2006/relationships/hyperlink" Target="https://invalsi-areaprove.cineca.it/index.php?get=static&amp;pag=esempi_prove_grado_13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11"/>
          <p:cNvGrpSpPr>
            <a:grpSpLocks/>
          </p:cNvGrpSpPr>
          <p:nvPr/>
        </p:nvGrpSpPr>
        <p:grpSpPr bwMode="auto">
          <a:xfrm>
            <a:off x="250825" y="377825"/>
            <a:ext cx="8229600" cy="6096000"/>
            <a:chOff x="158" y="238"/>
            <a:chExt cx="5184" cy="3840"/>
          </a:xfrm>
        </p:grpSpPr>
        <p:sp>
          <p:nvSpPr>
            <p:cNvPr id="14341" name="Rectangle 2"/>
            <p:cNvSpPr>
              <a:spLocks noChangeArrowheads="1"/>
            </p:cNvSpPr>
            <p:nvPr/>
          </p:nvSpPr>
          <p:spPr bwMode="auto">
            <a:xfrm>
              <a:off x="158" y="391"/>
              <a:ext cx="5184" cy="23"/>
            </a:xfrm>
            <a:prstGeom prst="rect">
              <a:avLst/>
            </a:prstGeom>
            <a:solidFill>
              <a:srgbClr val="006699"/>
            </a:solidFill>
            <a:ln w="9525">
              <a:solidFill>
                <a:srgbClr val="006699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it-IT" sz="1800">
                <a:solidFill>
                  <a:srgbClr val="006699"/>
                </a:solidFill>
                <a:latin typeface="Book Antiqua" charset="0"/>
              </a:endParaRPr>
            </a:p>
          </p:txBody>
        </p:sp>
        <p:sp>
          <p:nvSpPr>
            <p:cNvPr id="14342" name="Rectangle 3"/>
            <p:cNvSpPr>
              <a:spLocks noChangeArrowheads="1"/>
            </p:cNvSpPr>
            <p:nvPr/>
          </p:nvSpPr>
          <p:spPr bwMode="auto">
            <a:xfrm rot="5400000">
              <a:off x="-1550" y="2146"/>
              <a:ext cx="3840" cy="23"/>
            </a:xfrm>
            <a:prstGeom prst="rect">
              <a:avLst/>
            </a:prstGeom>
            <a:solidFill>
              <a:srgbClr val="006699"/>
            </a:solidFill>
            <a:ln w="9525">
              <a:solidFill>
                <a:srgbClr val="006699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it-IT" sz="1800">
                <a:solidFill>
                  <a:srgbClr val="006699"/>
                </a:solidFill>
                <a:latin typeface="Book Antiqua" charset="0"/>
              </a:endParaRPr>
            </a:p>
          </p:txBody>
        </p:sp>
      </p:grpSp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8" rIns="91435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it-IT" sz="1600"/>
          </a:p>
        </p:txBody>
      </p:sp>
      <p:sp>
        <p:nvSpPr>
          <p:cNvPr id="14339" name="Text Box 9"/>
          <p:cNvSpPr txBox="1">
            <a:spLocks noChangeArrowheads="1"/>
          </p:cNvSpPr>
          <p:nvPr/>
        </p:nvSpPr>
        <p:spPr bwMode="auto">
          <a:xfrm>
            <a:off x="608757" y="795142"/>
            <a:ext cx="8286750" cy="5355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buNone/>
            </a:pPr>
            <a:endParaRPr lang="it-IT" altLang="it-IT" sz="2400" b="1" cap="all" dirty="0" smtClean="0">
              <a:solidFill>
                <a:srgbClr val="006699"/>
              </a:solidFill>
              <a:latin typeface="+mj-lt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b="1" cap="all" dirty="0" smtClean="0">
                <a:solidFill>
                  <a:srgbClr val="006699"/>
                </a:solidFill>
                <a:latin typeface="+mj-lt"/>
              </a:rPr>
              <a:t>Sistema nazionale di valutazione</a:t>
            </a:r>
            <a:endParaRPr lang="it-IT" altLang="it-IT" sz="2400" b="1" cap="all" dirty="0">
              <a:solidFill>
                <a:srgbClr val="006699"/>
              </a:solidFill>
              <a:latin typeface="+mj-lt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400" b="1" dirty="0" smtClean="0">
                <a:solidFill>
                  <a:srgbClr val="006699"/>
                </a:solidFill>
                <a:latin typeface="Book Antiqua" charset="0"/>
              </a:rPr>
              <a:t>INCONTRI REGIONALI   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i="1" dirty="0">
              <a:solidFill>
                <a:srgbClr val="006699"/>
              </a:solidFill>
              <a:latin typeface="Book Antiqua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i="1" dirty="0" smtClean="0">
              <a:solidFill>
                <a:srgbClr val="006699"/>
              </a:solidFill>
              <a:latin typeface="Book Antiqua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i="1" dirty="0">
              <a:solidFill>
                <a:srgbClr val="006699"/>
              </a:solidFill>
              <a:latin typeface="Book Antiqua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it-IT" sz="2800" b="1" i="1" dirty="0" smtClean="0">
                <a:solidFill>
                  <a:srgbClr val="006699"/>
                </a:solidFill>
                <a:latin typeface="Book Antiqua" charset="0"/>
              </a:rPr>
              <a:t>Il sistema delle prove INVALSI </a:t>
            </a:r>
          </a:p>
          <a:p>
            <a:pPr algn="ctr">
              <a:spcBef>
                <a:spcPct val="0"/>
              </a:spcBef>
              <a:buNone/>
            </a:pPr>
            <a:r>
              <a:rPr lang="it-IT" sz="2800" b="1" i="1" dirty="0" smtClean="0">
                <a:solidFill>
                  <a:srgbClr val="006699"/>
                </a:solidFill>
                <a:latin typeface="Book Antiqua" charset="0"/>
              </a:rPr>
              <a:t>nel decreto legislativo n. 62 del 13.04.2017</a:t>
            </a:r>
          </a:p>
          <a:p>
            <a:pPr algn="ctr">
              <a:spcBef>
                <a:spcPts val="1200"/>
              </a:spcBef>
              <a:buNone/>
            </a:pPr>
            <a:r>
              <a:rPr lang="it-IT" sz="2800" b="1" dirty="0" smtClean="0">
                <a:solidFill>
                  <a:srgbClr val="006699"/>
                </a:solidFill>
                <a:latin typeface="Book Antiqua" charset="0"/>
              </a:rPr>
              <a:t>- V SECONDARIA DI SECONDO GRADO -</a:t>
            </a:r>
            <a:endParaRPr lang="it-IT" sz="2800" b="1" dirty="0">
              <a:solidFill>
                <a:srgbClr val="006699"/>
              </a:solidFill>
              <a:latin typeface="Book Antiqua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i="1" dirty="0" smtClean="0">
              <a:solidFill>
                <a:srgbClr val="006699"/>
              </a:solidFill>
              <a:latin typeface="Book Antiqua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i="1" dirty="0" smtClean="0">
              <a:solidFill>
                <a:srgbClr val="006699"/>
              </a:solidFill>
              <a:latin typeface="Book Antiqua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i="1" dirty="0" smtClean="0">
              <a:solidFill>
                <a:srgbClr val="006699"/>
              </a:solidFill>
              <a:latin typeface="Book Antiqua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400" b="1" i="1" dirty="0" smtClean="0">
                <a:solidFill>
                  <a:srgbClr val="006699"/>
                </a:solidFill>
                <a:latin typeface="Book Antiqua" charset="0"/>
              </a:rPr>
              <a:t>INVALSI</a:t>
            </a:r>
            <a:endParaRPr lang="it-IT" altLang="it-IT" sz="2400" b="1" i="1" dirty="0">
              <a:solidFill>
                <a:srgbClr val="006699"/>
              </a:solidFill>
              <a:latin typeface="Book Antiqua" charset="0"/>
            </a:endParaRPr>
          </a:p>
        </p:txBody>
      </p:sp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52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568325" y="908050"/>
            <a:ext cx="804386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La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struttura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della prova d’Italiano del grado 13: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7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unità di comprensione del testo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1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unità di riflessione sulla lingua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7-10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domande per unità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testi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narrativi, argomentativi, espositivi, regolativi, continui, non continui, ecc.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testi con ampia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varietà di contenuti</a:t>
            </a:r>
          </a:p>
          <a:p>
            <a:pPr marL="1200150" lvl="2" indent="-285750" algn="just">
              <a:spcAft>
                <a:spcPts val="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lunghezza dei testi: </a:t>
            </a:r>
            <a:r>
              <a:rPr lang="it-IT" sz="1600" b="1" dirty="0">
                <a:solidFill>
                  <a:srgbClr val="FF0000"/>
                </a:solidFill>
                <a:latin typeface="Book Antiqua" panose="02040602050305030304" pitchFamily="18" charset="0"/>
              </a:rPr>
              <a:t>l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a </a:t>
            </a:r>
            <a:r>
              <a:rPr lang="it-IT" sz="1600" b="1" dirty="0">
                <a:solidFill>
                  <a:srgbClr val="FF0000"/>
                </a:solidFill>
                <a:latin typeface="Book Antiqua" panose="02040602050305030304" pitchFamily="18" charset="0"/>
              </a:rPr>
              <a:t>lunghezza di ogni testo può variare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, in ogni caso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 tale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parametro viene tenuto in considerazione in fase di composizione della prova, in modo tale da garantire un’equità delle diverse prove proposte agli studenti.  </a:t>
            </a:r>
          </a:p>
          <a:p>
            <a:pPr marL="742950" lvl="1" indent="-285750" algn="just">
              <a:spcBef>
                <a:spcPts val="1200"/>
              </a:spcBef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DURATA: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120 minuti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(prova standard)</a:t>
            </a:r>
            <a:endParaRPr lang="it-IT" sz="16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1200150" lvl="2" indent="-285750" algn="just">
              <a:spcAft>
                <a:spcPts val="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135 </a:t>
            </a:r>
            <a:r>
              <a:rPr lang="it-IT" sz="1600" b="1" dirty="0">
                <a:solidFill>
                  <a:srgbClr val="FF0000"/>
                </a:solidFill>
                <a:latin typeface="Book Antiqua" panose="02040602050305030304" pitchFamily="18" charset="0"/>
              </a:rPr>
              <a:t>minuti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(prova con tempo aggiuntivo per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allievi disabili o con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DSA)</a:t>
            </a:r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742950" lvl="1" indent="-285750" algn="just">
              <a:spcBef>
                <a:spcPts val="1200"/>
              </a:spcBef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ESITI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(in base all’art. 21, c. 2 del D. Lgs. n. 62/2017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): su scala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unica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articolata in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5 livelli descrittivi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più un ulteriore livello iniziale per individuare gli allievi che non raggiungono il primo livello (gli esiti saranno restituiti mediante una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  <a:hlinkClick r:id="rId4"/>
              </a:rPr>
              <a:t>scheda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con una struttura analoga a quella per la III secondaria di primo grado)</a:t>
            </a:r>
            <a:endParaRPr lang="it-IT" sz="16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La prova d’Italiano </a:t>
            </a:r>
            <a:r>
              <a:rPr lang="it-IT" sz="2800" b="1" dirty="0">
                <a:solidFill>
                  <a:srgbClr val="006699"/>
                </a:solidFill>
                <a:latin typeface="Book Antiqua" pitchFamily="18" charset="0"/>
              </a:rPr>
              <a:t>(continua)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99656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764208" y="1451386"/>
            <a:ext cx="7436817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L’insegnamento della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M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atematica nella scuola secondaria di secondo grado presenta elementi di </a:t>
            </a:r>
            <a:r>
              <a:rPr lang="it-IT" sz="20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differenziazione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più rilevanti rispetto all’Italiano e all’Inglese, sia in termini di </a:t>
            </a:r>
            <a:r>
              <a:rPr lang="it-IT" sz="20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contenuti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sia in termini di </a:t>
            </a:r>
            <a:r>
              <a:rPr lang="it-IT" sz="20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monte orario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.</a:t>
            </a:r>
            <a:endParaRPr lang="it-IT" sz="2000" b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algn="just">
              <a:spcAft>
                <a:spcPts val="600"/>
              </a:spcAft>
            </a:pPr>
            <a:endParaRPr lang="it-IT" sz="20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Nelle Indicazioni nazionali/Linee guida sono stati individuati gli elementi di </a:t>
            </a:r>
            <a:r>
              <a:rPr lang="it-IT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contenuto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e di </a:t>
            </a:r>
            <a:r>
              <a:rPr lang="it-IT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processo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20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comuni a tutti gli indirizzi di studi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.</a:t>
            </a:r>
          </a:p>
          <a:p>
            <a:pPr algn="just">
              <a:spcAft>
                <a:spcPts val="600"/>
              </a:spcAft>
            </a:pPr>
            <a:endParaRPr lang="it-IT" sz="20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Sono stati confrontati gli esiti delle sperimentazioni condotte dal 2014 con quanto previsto dalle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Indicazioni nazionali/Linee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guida per cercare un </a:t>
            </a:r>
            <a:r>
              <a:rPr lang="it-IT" sz="20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riscontro empirico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tra il curricolo previsto e quello insegnato. </a:t>
            </a:r>
            <a:endParaRPr lang="it-IT" sz="20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algn="just">
              <a:spcAft>
                <a:spcPts val="600"/>
              </a:spcAft>
            </a:pPr>
            <a:endParaRPr lang="it-IT" sz="20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La prova di Matematica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5032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764208" y="1196752"/>
            <a:ext cx="7436817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La </a:t>
            </a:r>
            <a:r>
              <a:rPr lang="it-IT" sz="1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tipologia</a:t>
            </a: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dei quesiti:</a:t>
            </a:r>
          </a:p>
          <a:p>
            <a:pPr marL="742950" lvl="1" indent="-285750" algn="just">
              <a:spcAft>
                <a:spcPts val="1800"/>
              </a:spcAft>
              <a:buFont typeface="Wingdings" charset="2"/>
              <a:buChar char="ü"/>
            </a:pP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domande di </a:t>
            </a:r>
            <a:r>
              <a:rPr lang="it-IT" sz="1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manutenzione (M)</a:t>
            </a: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: contenuti fondamentali, in stretta continuità con i traguardi della scuola secondaria di primo grado (grado 8) e del primo biennio della scuola secondaria di secondo grado (grado 10). Esempi: letture di grafici e tabelle, calcolo di perimetri, aree e volumi, percentuali, ordini di grandezza, relazioni lineari fra grandezze, ecc.</a:t>
            </a:r>
          </a:p>
          <a:p>
            <a:pPr marL="742950" lvl="1" indent="-285750" algn="just">
              <a:spcAft>
                <a:spcPts val="1800"/>
              </a:spcAft>
              <a:buFont typeface="Wingdings" charset="2"/>
              <a:buChar char="ü"/>
            </a:pP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domande di </a:t>
            </a:r>
            <a:r>
              <a:rPr lang="it-IT" sz="1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ricontestualizzazione </a:t>
            </a:r>
            <a:r>
              <a:rPr lang="mr-IN" sz="1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(</a:t>
            </a:r>
            <a:r>
              <a:rPr lang="mr-IN" sz="1400" b="1" dirty="0" err="1" smtClean="0">
                <a:solidFill>
                  <a:srgbClr val="FF0000"/>
                </a:solidFill>
                <a:latin typeface="Book Antiqua" panose="02040602050305030304" pitchFamily="18" charset="0"/>
              </a:rPr>
              <a:t>R</a:t>
            </a:r>
            <a:r>
              <a:rPr lang="mr-IN" sz="1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)</a:t>
            </a: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: propongono situazioni simili a quelle già incontrate nel grado 8 o 10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(per oggetti di riferimento, contesti, compiti richiesti, ecc.)</a:t>
            </a: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, ma che richiedono l’acquisizione di nuovi strumenti e nuovi contenuti matematici appresi nel corso del secondo biennio.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Esempi: </a:t>
            </a: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la geometria analitica, i modelli esponenziali e logaritmici, le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funzioni</a:t>
            </a: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circolari, ecc.</a:t>
            </a:r>
          </a:p>
          <a:p>
            <a:pPr marL="742950" lvl="1" indent="-285750" algn="just">
              <a:spcAft>
                <a:spcPts val="1800"/>
              </a:spcAft>
              <a:buFont typeface="Wingdings" charset="2"/>
              <a:buChar char="ü"/>
            </a:pP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domande di </a:t>
            </a:r>
            <a:r>
              <a:rPr lang="it-IT" sz="1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analisi matematica (T) </a:t>
            </a: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(versione per istituti tecnici): l’insegnamento dell’analisi matematica, propedeutica alle discipline professionalizzanti (economia, elettronica, informatica, costruzioni, ecc.) è prevista di norma al quarto anno solo per gli istituti tecnici (ITE e ITT)</a:t>
            </a:r>
          </a:p>
          <a:p>
            <a:pPr marL="742950" lvl="1" indent="-285750" algn="just">
              <a:spcAft>
                <a:spcPts val="1800"/>
              </a:spcAft>
              <a:buFont typeface="Wingdings" charset="2"/>
              <a:buChar char="ü"/>
            </a:pP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domande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di </a:t>
            </a:r>
            <a:r>
              <a:rPr lang="it-IT" sz="1400" b="1" dirty="0">
                <a:solidFill>
                  <a:srgbClr val="FF0000"/>
                </a:solidFill>
                <a:latin typeface="Book Antiqua" panose="02040602050305030304" pitchFamily="18" charset="0"/>
              </a:rPr>
              <a:t>analisi matematica </a:t>
            </a:r>
            <a:r>
              <a:rPr lang="it-IT" sz="1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e di approfondimento contenutistico (LS) </a:t>
            </a: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(liceo scientifico, tutte le opzioni): quesiti per contenuto e livello specifici e caratterizzanti questo percorso di studi. </a:t>
            </a:r>
            <a:r>
              <a:rPr lang="it-IT" sz="1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Esempi: </a:t>
            </a:r>
            <a:r>
              <a:rPr lang="it-IT" sz="1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geometria nello spazio, calcolo delle probabilità, analisi matematica, ecc.</a:t>
            </a:r>
            <a:endParaRPr lang="it-IT" sz="14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La </a:t>
            </a:r>
            <a:r>
              <a:rPr lang="it-IT" sz="2800" b="1" dirty="0">
                <a:solidFill>
                  <a:srgbClr val="006699"/>
                </a:solidFill>
                <a:latin typeface="Book Antiqua" pitchFamily="18" charset="0"/>
              </a:rPr>
              <a:t>prova di Matematica (continua)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77232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764208" y="1708353"/>
            <a:ext cx="743681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3600"/>
              </a:spcAft>
            </a:pPr>
            <a:r>
              <a:rPr lang="it-IT" sz="2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TRE tipologie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di prove:</a:t>
            </a:r>
          </a:p>
          <a:p>
            <a:pPr marL="1028700" lvl="1" indent="-627063" algn="just">
              <a:spcAft>
                <a:spcPts val="3000"/>
              </a:spcAft>
              <a:buFont typeface="+mj-lt"/>
              <a:buAutoNum type="alphaUcPeriod"/>
            </a:pP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Licei </a:t>
            </a:r>
            <a:r>
              <a:rPr lang="it-IT" sz="2400" b="1" u="sng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non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scientifici e Istituti professionali con quesiti </a:t>
            </a:r>
            <a:r>
              <a:rPr lang="it-IT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M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e </a:t>
            </a:r>
            <a:r>
              <a:rPr lang="it-IT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R</a:t>
            </a:r>
            <a:endParaRPr lang="it-IT" sz="2400" b="1" i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1028700" lvl="1" indent="-627063" algn="just">
              <a:spcAft>
                <a:spcPts val="3000"/>
              </a:spcAft>
              <a:buFont typeface="+mj-lt"/>
              <a:buAutoNum type="alphaUcPeriod"/>
            </a:pP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Istituti tecnici </a:t>
            </a:r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con quesiti </a:t>
            </a:r>
            <a:r>
              <a:rPr lang="it-IT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M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, </a:t>
            </a:r>
            <a:r>
              <a:rPr lang="it-IT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R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e </a:t>
            </a:r>
            <a:r>
              <a:rPr lang="it-IT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</a:t>
            </a:r>
          </a:p>
          <a:p>
            <a:pPr marL="1028700" lvl="1" indent="-627063" algn="just">
              <a:spcAft>
                <a:spcPts val="3000"/>
              </a:spcAft>
              <a:buFont typeface="+mj-lt"/>
              <a:buAutoNum type="alphaUcPeriod"/>
            </a:pP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Licei scientifici (tutte le opzioni di liceo scientifico) </a:t>
            </a:r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con quesiti </a:t>
            </a:r>
            <a:r>
              <a:rPr lang="it-IT" sz="2400" b="1" i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M</a:t>
            </a:r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, </a:t>
            </a:r>
            <a:r>
              <a:rPr lang="it-IT" sz="2400" b="1" i="1" dirty="0" err="1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R</a:t>
            </a:r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e </a:t>
            </a:r>
            <a:r>
              <a:rPr lang="it-IT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LS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La </a:t>
            </a:r>
            <a:r>
              <a:rPr lang="it-IT" sz="2800" b="1" dirty="0">
                <a:solidFill>
                  <a:srgbClr val="006699"/>
                </a:solidFill>
                <a:latin typeface="Book Antiqua" pitchFamily="18" charset="0"/>
              </a:rPr>
              <a:t>prova di Matematica (continua)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60602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604840" y="980728"/>
            <a:ext cx="8150224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La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struttura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della prova di Matematica del grado 13:</a:t>
            </a:r>
          </a:p>
          <a:p>
            <a:pPr marL="742950" lvl="1" indent="-285750" algn="just">
              <a:spcBef>
                <a:spcPts val="1200"/>
              </a:spcBef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DURATA: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120 minuti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(prova standard)</a:t>
            </a:r>
            <a:endParaRPr lang="it-IT" sz="16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1200150" lvl="2" indent="-285750" algn="just">
              <a:spcAft>
                <a:spcPts val="12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135 </a:t>
            </a:r>
            <a:r>
              <a:rPr lang="it-IT" sz="1600" b="1" dirty="0">
                <a:solidFill>
                  <a:srgbClr val="FF0000"/>
                </a:solidFill>
                <a:latin typeface="Book Antiqua" panose="02040602050305030304" pitchFamily="18" charset="0"/>
              </a:rPr>
              <a:t>minuti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(prova con tempo aggiuntivo per allievi disabili o con DSA)</a:t>
            </a:r>
          </a:p>
          <a:p>
            <a:pPr marL="742950" lvl="1" indent="-285750" algn="just">
              <a:spcBef>
                <a:spcPts val="1200"/>
              </a:spcBef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PROVE (35-40 domande per ogni tipologia):</a:t>
            </a:r>
          </a:p>
          <a:p>
            <a:pPr marL="1200150" lvl="2" indent="-285750" algn="just">
              <a:spcBef>
                <a:spcPts val="1200"/>
              </a:spcBef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Tipologia A: M+R (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100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%) </a:t>
            </a:r>
          </a:p>
          <a:p>
            <a:pPr marL="1200150" lvl="2" indent="-285750" algn="just">
              <a:spcBef>
                <a:spcPts val="1200"/>
              </a:spcBef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Tipologia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B: M+R (80%), T (20%)</a:t>
            </a:r>
            <a:endParaRPr lang="it-IT" sz="16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1200150" lvl="2" indent="-285750" algn="just">
              <a:spcBef>
                <a:spcPts val="1200"/>
              </a:spcBef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Tipologia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C: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M+R (80%),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LS (20%)</a:t>
            </a:r>
          </a:p>
          <a:p>
            <a:pPr marL="742950" lvl="1" indent="-285750" algn="just">
              <a:spcBef>
                <a:spcPts val="1200"/>
              </a:spcBef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ESITI (in base all’art. 21, c. 2 del D. Lgs. n. 62/2017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): su scala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unica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articolata in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5 livelli descrittivi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più un ulteriore livello per individuare gli allievi che non raggiungono il primo livello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(gli esiti saranno restituiti mediante una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  <a:hlinkClick r:id="rId4"/>
              </a:rPr>
              <a:t>scheda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con una struttura analoga a quella per la III secondaria di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primo grado)</a:t>
            </a:r>
            <a:endParaRPr lang="it-IT" sz="16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La prova di </a:t>
            </a:r>
            <a:r>
              <a:rPr lang="it-IT" sz="2800" b="1" dirty="0">
                <a:solidFill>
                  <a:srgbClr val="006699"/>
                </a:solidFill>
                <a:latin typeface="Book Antiqua" pitchFamily="18" charset="0"/>
              </a:rPr>
              <a:t>Matematica (continua)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61792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687044" y="980728"/>
            <a:ext cx="8068019" cy="5445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0988" lvl="1" indent="-280988">
              <a:spcBef>
                <a:spcPct val="2000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sz="2000" u="sng" dirty="0" smtClean="0">
                <a:solidFill>
                  <a:srgbClr val="006699"/>
                </a:solidFill>
                <a:latin typeface="Book Antiqua" pitchFamily="18" charset="0"/>
              </a:rPr>
              <a:t>Classi </a:t>
            </a:r>
            <a:r>
              <a:rPr lang="it-IT" sz="2000" b="1" u="sng" dirty="0" smtClean="0">
                <a:solidFill>
                  <a:srgbClr val="006699"/>
                </a:solidFill>
                <a:latin typeface="Book Antiqua" pitchFamily="18" charset="0"/>
              </a:rPr>
              <a:t>campione</a:t>
            </a:r>
            <a:r>
              <a:rPr lang="it-IT" sz="2000" dirty="0" smtClean="0">
                <a:solidFill>
                  <a:srgbClr val="006699"/>
                </a:solidFill>
                <a:latin typeface="Book Antiqua" pitchFamily="18" charset="0"/>
              </a:rPr>
              <a:t>:</a:t>
            </a:r>
            <a:r>
              <a:rPr lang="it-IT" sz="2000" u="sng" dirty="0" smtClean="0">
                <a:solidFill>
                  <a:srgbClr val="006699"/>
                </a:solidFill>
                <a:latin typeface="Book Antiqua" pitchFamily="18" charset="0"/>
              </a:rPr>
              <a:t> </a:t>
            </a:r>
          </a:p>
          <a:p>
            <a:pPr marL="639763" lvl="1" indent="-182563">
              <a:spcBef>
                <a:spcPct val="2000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in giornate e orari indicati da INVALSI 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tra il 12 marzo 2019 e il 15 marzo 2019</a:t>
            </a:r>
            <a:endParaRPr lang="it-IT" sz="2000" b="1" dirty="0">
              <a:solidFill>
                <a:srgbClr val="FF0000"/>
              </a:solidFill>
              <a:latin typeface="Book Antiqua" pitchFamily="18" charset="0"/>
            </a:endParaRPr>
          </a:p>
          <a:p>
            <a:pPr marL="639763" lvl="1" indent="-182563"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  <a:buFont typeface="Arial" pitchFamily="34" charset="0"/>
              <a:buChar char="•"/>
            </a:pP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c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omunicazione alle scuole delle classi campione 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entro il 15 dicembre 2018</a:t>
            </a:r>
            <a:endParaRPr lang="it-IT" sz="2000" b="1" dirty="0">
              <a:solidFill>
                <a:srgbClr val="006699"/>
              </a:solidFill>
              <a:latin typeface="Book Antiqua" pitchFamily="18" charset="0"/>
            </a:endParaRPr>
          </a:p>
          <a:p>
            <a:pPr marL="280988" lvl="1" indent="-280988">
              <a:spcBef>
                <a:spcPct val="2000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sz="2000" u="sng" dirty="0">
                <a:solidFill>
                  <a:srgbClr val="006699"/>
                </a:solidFill>
                <a:latin typeface="Book Antiqua" pitchFamily="18" charset="0"/>
              </a:rPr>
              <a:t>Classi </a:t>
            </a:r>
            <a:r>
              <a:rPr lang="it-IT" sz="2000" b="1" u="sng" dirty="0" smtClean="0">
                <a:solidFill>
                  <a:srgbClr val="006699"/>
                </a:solidFill>
                <a:latin typeface="Book Antiqua" pitchFamily="18" charset="0"/>
              </a:rPr>
              <a:t>NON</a:t>
            </a:r>
            <a:r>
              <a:rPr lang="it-IT" sz="2000" u="sng" dirty="0" smtClean="0">
                <a:solidFill>
                  <a:srgbClr val="006699"/>
                </a:solidFill>
                <a:latin typeface="Book Antiqua" pitchFamily="18" charset="0"/>
              </a:rPr>
              <a:t> campione</a:t>
            </a:r>
            <a:r>
              <a:rPr lang="it-IT" sz="2000" dirty="0">
                <a:solidFill>
                  <a:srgbClr val="006699"/>
                </a:solidFill>
                <a:latin typeface="Book Antiqua" pitchFamily="18" charset="0"/>
              </a:rPr>
              <a:t>:</a:t>
            </a:r>
            <a:r>
              <a:rPr lang="it-IT" sz="2000" u="sng" dirty="0">
                <a:solidFill>
                  <a:srgbClr val="006699"/>
                </a:solidFill>
                <a:latin typeface="Book Antiqua" pitchFamily="18" charset="0"/>
              </a:rPr>
              <a:t> </a:t>
            </a:r>
          </a:p>
          <a:p>
            <a:pPr marL="639763" lvl="1" indent="-182563">
              <a:spcBef>
                <a:spcPct val="2000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in una </a:t>
            </a:r>
            <a:r>
              <a:rPr lang="it-IT" sz="2000" b="1" i="1" dirty="0" smtClean="0">
                <a:solidFill>
                  <a:srgbClr val="006699"/>
                </a:solidFill>
                <a:latin typeface="Book Antiqua" pitchFamily="18" charset="0"/>
              </a:rPr>
              <a:t>finestra di somministrazione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 (comunicata alle scuole 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entro il 15 dicembre 2018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)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indicata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da INVALSI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in base al numero degli studenti e di computer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collegati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in rete comunicati dalla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scuola (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tra il 9 ottobre 2018 e il 5 novembre 2018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) </a:t>
            </a:r>
          </a:p>
          <a:p>
            <a:pPr marL="639763" lvl="1" indent="-182563"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  <a:buFont typeface="Arial" pitchFamily="34" charset="0"/>
              <a:buChar char="•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possibilità di cambiare (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tra l’8.01.19 e il 31.01.19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) la </a:t>
            </a:r>
            <a:r>
              <a:rPr lang="it-IT" sz="2000" b="1" i="1" dirty="0" smtClean="0">
                <a:solidFill>
                  <a:srgbClr val="006699"/>
                </a:solidFill>
                <a:latin typeface="Book Antiqua" pitchFamily="18" charset="0"/>
              </a:rPr>
              <a:t>finestra di somministrazione,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all’interno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del </a:t>
            </a:r>
            <a:r>
              <a:rPr lang="it-IT" sz="2000" b="1" i="1" dirty="0">
                <a:solidFill>
                  <a:srgbClr val="006699"/>
                </a:solidFill>
                <a:latin typeface="Book Antiqua" pitchFamily="18" charset="0"/>
              </a:rPr>
              <a:t>periodo di somministrazione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(nazionale) che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va 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dal </a:t>
            </a:r>
            <a:r>
              <a:rPr lang="it-IT" sz="2000" b="1" dirty="0">
                <a:solidFill>
                  <a:srgbClr val="FF0000"/>
                </a:solidFill>
                <a:latin typeface="Book Antiqua" pitchFamily="18" charset="0"/>
              </a:rPr>
              <a:t>4 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marzo 2019 </a:t>
            </a:r>
            <a:r>
              <a:rPr lang="it-IT" sz="2000" b="1" dirty="0">
                <a:solidFill>
                  <a:srgbClr val="FF0000"/>
                </a:solidFill>
                <a:latin typeface="Book Antiqua" pitchFamily="18" charset="0"/>
              </a:rPr>
              <a:t>al 30 marzo 2019 </a:t>
            </a:r>
            <a:endParaRPr lang="it-IT" sz="2400" b="1" dirty="0">
              <a:solidFill>
                <a:srgbClr val="006699"/>
              </a:solidFill>
              <a:latin typeface="Book Antiqua" pitchFamily="18" charset="0"/>
            </a:endParaRPr>
          </a:p>
          <a:p>
            <a:pPr marL="280988" lvl="1" indent="-280988">
              <a:spcBef>
                <a:spcPct val="2000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sz="2000" u="sng" dirty="0" smtClean="0">
                <a:solidFill>
                  <a:srgbClr val="006699"/>
                </a:solidFill>
                <a:latin typeface="Book Antiqua" pitchFamily="18" charset="0"/>
              </a:rPr>
              <a:t>Sessione suppletiva</a:t>
            </a:r>
            <a:r>
              <a:rPr lang="it-IT" sz="2000" dirty="0" smtClean="0">
                <a:solidFill>
                  <a:srgbClr val="006699"/>
                </a:solidFill>
                <a:latin typeface="Book Antiqua" pitchFamily="18" charset="0"/>
              </a:rPr>
              <a:t>: </a:t>
            </a:r>
            <a:r>
              <a:rPr lang="it-IT" sz="2000" b="1" dirty="0">
                <a:solidFill>
                  <a:srgbClr val="FF0000"/>
                </a:solidFill>
                <a:latin typeface="Book Antiqua" pitchFamily="18" charset="0"/>
              </a:rPr>
              <a:t>2-3-4 maggio 2019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La somministrazione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70765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687045" y="1854126"/>
            <a:ext cx="7925144" cy="380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4963" marR="0" lvl="1" defTabSz="914400" eaLnBrk="1" fontAlgn="auto" latinLnBrk="0" hangingPunct="1"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  <a:buSzTx/>
              <a:defRPr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La somministrazione mediante computer richiede una particolare attenzione all’organizzazione dello svolgimento delle prove, specialmente per quanto riguarda:</a:t>
            </a:r>
          </a:p>
          <a:p>
            <a:pPr marL="1671638" lvl="3" indent="-422275" fontAlgn="auto"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  <a:buFont typeface="Wingdings" charset="2"/>
              <a:buChar char="Ø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verifica </a:t>
            </a:r>
            <a:r>
              <a:rPr lang="it-IT" sz="2000" b="1" u="sng" dirty="0" smtClean="0">
                <a:solidFill>
                  <a:srgbClr val="006699"/>
                </a:solidFill>
                <a:latin typeface="Book Antiqua" pitchFamily="18" charset="0"/>
              </a:rPr>
              <a:t>preventiva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 e </a:t>
            </a:r>
            <a:r>
              <a:rPr lang="it-IT" sz="2000" b="1" u="sng" dirty="0" smtClean="0">
                <a:solidFill>
                  <a:srgbClr val="006699"/>
                </a:solidFill>
                <a:latin typeface="Book Antiqua" pitchFamily="18" charset="0"/>
              </a:rPr>
              <a:t>accurata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 della funzionalità e della qualità del </a:t>
            </a:r>
            <a:r>
              <a:rPr lang="it-IT" sz="2000" b="1" u="sng" dirty="0" smtClean="0">
                <a:solidFill>
                  <a:srgbClr val="FF0000"/>
                </a:solidFill>
                <a:latin typeface="Book Antiqua" pitchFamily="18" charset="0"/>
              </a:rPr>
              <a:t>collegamento a internet</a:t>
            </a:r>
          </a:p>
          <a:p>
            <a:pPr marL="1671638" lvl="3" indent="-422275" fontAlgn="auto"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  <a:buFont typeface="Wingdings" charset="2"/>
              <a:buChar char="Ø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verifica </a:t>
            </a:r>
            <a:r>
              <a:rPr lang="it-IT" sz="2000" b="1" u="sng" dirty="0">
                <a:solidFill>
                  <a:srgbClr val="006699"/>
                </a:solidFill>
                <a:latin typeface="Book Antiqua" pitchFamily="18" charset="0"/>
              </a:rPr>
              <a:t>preventiva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 e </a:t>
            </a:r>
            <a:r>
              <a:rPr lang="it-IT" sz="2000" b="1" u="sng" dirty="0">
                <a:solidFill>
                  <a:srgbClr val="006699"/>
                </a:solidFill>
                <a:latin typeface="Book Antiqua" pitchFamily="18" charset="0"/>
              </a:rPr>
              <a:t>accurata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della 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funzionalità dei computer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 che saranno usati dagli studenti</a:t>
            </a:r>
          </a:p>
          <a:p>
            <a:pPr marL="1671638" lvl="3" indent="-422275" fontAlgn="auto"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  <a:buFont typeface="Wingdings" charset="2"/>
              <a:buChar char="Ø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verifica della disponibilità e della funzionalità delle 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strumentazioni audio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, in particolare di cuffie per l’ascolto individuale per la prova d’Inglese (</a:t>
            </a:r>
            <a:r>
              <a:rPr lang="it-IT" sz="2000" b="1" i="1" dirty="0" smtClean="0">
                <a:solidFill>
                  <a:srgbClr val="006699"/>
                </a:solidFill>
                <a:latin typeface="Book Antiqua" pitchFamily="18" charset="0"/>
              </a:rPr>
              <a:t>listening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)</a:t>
            </a:r>
            <a:endParaRPr lang="it-IT" sz="2000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La somministrazione CBT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27160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687044" y="1062038"/>
            <a:ext cx="8068019" cy="571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2388" marR="0" lvl="1" defTabSz="91440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SzTx/>
              <a:buFont typeface="Arial" charset="0"/>
              <a:buNone/>
              <a:defRPr/>
            </a:pPr>
            <a:r>
              <a:rPr lang="it-IT" sz="2000" dirty="0">
                <a:solidFill>
                  <a:srgbClr val="006699"/>
                </a:solidFill>
                <a:latin typeface="Book Antiqua" pitchFamily="18" charset="0"/>
              </a:rPr>
              <a:t>La somministrazione CBT delle prove INVALSI può essere </a:t>
            </a:r>
            <a:r>
              <a:rPr lang="it-IT" sz="2000" dirty="0" smtClean="0">
                <a:solidFill>
                  <a:srgbClr val="006699"/>
                </a:solidFill>
                <a:latin typeface="Book Antiqua" pitchFamily="18" charset="0"/>
              </a:rPr>
              <a:t>organizzata:</a:t>
            </a:r>
          </a:p>
          <a:p>
            <a:pPr marL="757238" marR="0" lvl="1" indent="-422275" defTabSz="91440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SzTx/>
              <a:buFont typeface="Arial" charset="0"/>
              <a:buChar char="•"/>
              <a:defRPr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per classe</a:t>
            </a:r>
          </a:p>
          <a:p>
            <a:pPr marL="757238" marR="0" lvl="1" indent="-422275" defTabSz="91440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SzTx/>
              <a:buFont typeface="Arial" charset="0"/>
              <a:buChar char="•"/>
              <a:defRPr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per parte di una classe</a:t>
            </a:r>
          </a:p>
          <a:p>
            <a:pPr marL="1214438" lvl="2" indent="-422275" fontAlgn="auto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Wingdings" charset="2"/>
              <a:buChar char="Ø"/>
            </a:pPr>
            <a:r>
              <a:rPr lang="it-IT" sz="2000" b="1" i="1" dirty="0" smtClean="0">
                <a:solidFill>
                  <a:srgbClr val="006699"/>
                </a:solidFill>
                <a:latin typeface="Book Antiqua" pitchFamily="18" charset="0"/>
              </a:rPr>
              <a:t>in sequenza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(prima un gruppo e poi un altro, usando gli stessi computer)</a:t>
            </a:r>
          </a:p>
          <a:p>
            <a:pPr marL="1214438" lvl="2" indent="-422275" fontAlgn="auto"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  <a:buFont typeface="Wingdings" charset="2"/>
              <a:buChar char="Ø"/>
            </a:pPr>
            <a:r>
              <a:rPr lang="it-IT" sz="2000" b="1" i="1" dirty="0" smtClean="0">
                <a:solidFill>
                  <a:srgbClr val="006699"/>
                </a:solidFill>
                <a:latin typeface="Book Antiqua" pitchFamily="18" charset="0"/>
              </a:rPr>
              <a:t>in parallelo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(usando due o più laboratori o gruppi di computer portatili, ecc.)</a:t>
            </a:r>
            <a:endParaRPr lang="it-IT" sz="2000" dirty="0">
              <a:solidFill>
                <a:srgbClr val="006699"/>
              </a:solidFill>
              <a:latin typeface="Book Antiqua" pitchFamily="18" charset="0"/>
            </a:endParaRPr>
          </a:p>
          <a:p>
            <a:pPr marL="52388" lvl="1" fontAlgn="auto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</a:pPr>
            <a:r>
              <a:rPr lang="it-IT" sz="2000" dirty="0" smtClean="0">
                <a:solidFill>
                  <a:srgbClr val="006699"/>
                </a:solidFill>
                <a:latin typeface="Book Antiqua" pitchFamily="18" charset="0"/>
              </a:rPr>
              <a:t>Rispetto al singolo allievo le prove INVALSI CBT possono realizzarsi in:</a:t>
            </a:r>
          </a:p>
          <a:p>
            <a:pPr marL="757238" lvl="1" indent="-422275" fontAlgn="auto">
              <a:spcBef>
                <a:spcPts val="0"/>
              </a:spcBef>
              <a:spcAft>
                <a:spcPts val="0"/>
              </a:spcAft>
              <a:buClr>
                <a:srgbClr val="006699"/>
              </a:buClr>
              <a:buFont typeface="Arial" charset="0"/>
              <a:buChar char="•"/>
            </a:pP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TRE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 giornate distinte, una per ciascuna materia (</a:t>
            </a:r>
            <a:r>
              <a:rPr lang="it-IT" sz="2000" b="1" u="sng" dirty="0" smtClean="0">
                <a:solidFill>
                  <a:srgbClr val="006699"/>
                </a:solidFill>
                <a:latin typeface="Book Antiqua" pitchFamily="18" charset="0"/>
              </a:rPr>
              <a:t>soluzione consigliata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)</a:t>
            </a:r>
            <a:endParaRPr lang="it-IT" sz="2000" b="1" dirty="0">
              <a:solidFill>
                <a:srgbClr val="006699"/>
              </a:solidFill>
              <a:latin typeface="Book Antiqua" pitchFamily="18" charset="0"/>
            </a:endParaRPr>
          </a:p>
          <a:p>
            <a:pPr marL="757238" lvl="1" indent="-422275" fontAlgn="auto">
              <a:spcBef>
                <a:spcPts val="0"/>
              </a:spcBef>
              <a:spcAft>
                <a:spcPts val="0"/>
              </a:spcAft>
              <a:buClr>
                <a:srgbClr val="006699"/>
              </a:buClr>
              <a:buFont typeface="Arial" charset="0"/>
              <a:buChar char="•"/>
            </a:pP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DUE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 giornate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distinte (</a:t>
            </a:r>
            <a:r>
              <a:rPr lang="it-IT" sz="2000" b="1" u="sng" dirty="0">
                <a:solidFill>
                  <a:srgbClr val="006699"/>
                </a:solidFill>
                <a:latin typeface="Book Antiqua" pitchFamily="18" charset="0"/>
              </a:rPr>
              <a:t>soluzione </a:t>
            </a:r>
            <a:r>
              <a:rPr lang="it-IT" sz="2000" b="1" u="sng" dirty="0" smtClean="0">
                <a:solidFill>
                  <a:srgbClr val="006699"/>
                </a:solidFill>
                <a:latin typeface="Book Antiqua" pitchFamily="18" charset="0"/>
              </a:rPr>
              <a:t>non auspicabile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)</a:t>
            </a:r>
          </a:p>
          <a:p>
            <a:pPr marL="757238" lvl="1" indent="-422275" fontAlgn="auto">
              <a:spcBef>
                <a:spcPts val="0"/>
              </a:spcBef>
              <a:spcAft>
                <a:spcPts val="0"/>
              </a:spcAft>
              <a:buClr>
                <a:srgbClr val="006699"/>
              </a:buClr>
              <a:buFont typeface="Arial" charset="0"/>
              <a:buChar char="•"/>
            </a:pP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UNA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 sola giornata (</a:t>
            </a:r>
            <a:r>
              <a:rPr lang="it-IT" sz="2000" b="1" u="sng" dirty="0" smtClean="0">
                <a:solidFill>
                  <a:srgbClr val="006699"/>
                </a:solidFill>
                <a:latin typeface="Book Antiqua" pitchFamily="18" charset="0"/>
              </a:rPr>
              <a:t>soluzione sconsigliata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)</a:t>
            </a:r>
          </a:p>
          <a:p>
            <a:pPr marL="757238" lvl="1" indent="-422275" fontAlgn="auto">
              <a:spcBef>
                <a:spcPts val="0"/>
              </a:spcBef>
              <a:spcAft>
                <a:spcPts val="0"/>
              </a:spcAft>
              <a:buClr>
                <a:srgbClr val="006699"/>
              </a:buClr>
              <a:buFont typeface="Arial" charset="0"/>
              <a:buChar char="•"/>
            </a:pPr>
            <a:r>
              <a:rPr lang="it-IT" sz="2000" b="1" u="sng" dirty="0" smtClean="0">
                <a:solidFill>
                  <a:srgbClr val="006699"/>
                </a:solidFill>
                <a:latin typeface="Book Antiqua" pitchFamily="18" charset="0"/>
              </a:rPr>
              <a:t>N.B. lo svolgimento della singola prova (Italiano, Matematica, Inglese) non può essere interrotto dallo studente</a:t>
            </a:r>
            <a:endParaRPr lang="it-IT" sz="2000" b="1" u="sng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La flessibilità organizzativa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26972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818407" y="1484784"/>
            <a:ext cx="7662018" cy="5047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2388" marR="0" lvl="1" defTabSz="914400" eaLnBrk="1" fontAlgn="auto" latinLnBrk="0" hangingPunct="1">
              <a:spcBef>
                <a:spcPct val="20000"/>
              </a:spcBef>
              <a:spcAft>
                <a:spcPts val="1800"/>
              </a:spcAft>
              <a:buClr>
                <a:srgbClr val="006699"/>
              </a:buClr>
              <a:buSzTx/>
              <a:buFont typeface="Arial" charset="0"/>
              <a:buNone/>
              <a:defRPr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La somministrazione mediante computer (CBT) richiede un elevato numero di prove differenti (</a:t>
            </a:r>
            <a:r>
              <a:rPr lang="it-IT" sz="2000" b="1" i="1" dirty="0" smtClean="0">
                <a:solidFill>
                  <a:srgbClr val="006699"/>
                </a:solidFill>
                <a:latin typeface="Book Antiqua" pitchFamily="18" charset="0"/>
              </a:rPr>
              <a:t>forme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) che condividono le seguenti caratteristiche:</a:t>
            </a:r>
          </a:p>
          <a:p>
            <a:pPr marL="1214438" lvl="2" indent="-422275" fontAlgn="auto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Wingdings" charset="2"/>
              <a:buChar char="Ø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stessa difficoltà complessiva</a:t>
            </a:r>
          </a:p>
          <a:p>
            <a:pPr marL="1214438" lvl="2" indent="-422275" fontAlgn="auto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Wingdings" charset="2"/>
              <a:buChar char="Ø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equivalenza misuratoria</a:t>
            </a:r>
          </a:p>
          <a:p>
            <a:pPr marL="1214438" lvl="2" indent="-422275" fontAlgn="auto"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  <a:buFont typeface="Wingdings" charset="2"/>
              <a:buChar char="Ø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stessa modalità di composizione (ambiti, tipologie di testo, numero di quesiti, formati dei quesiti, ecc.)</a:t>
            </a:r>
          </a:p>
          <a:p>
            <a:pPr indent="-122237" fontAlgn="auto">
              <a:spcBef>
                <a:spcPts val="1824"/>
              </a:spcBef>
              <a:spcAft>
                <a:spcPts val="1800"/>
              </a:spcAft>
              <a:buClr>
                <a:srgbClr val="006699"/>
              </a:buClr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Ciascuna </a:t>
            </a:r>
            <a:r>
              <a:rPr lang="it-IT" sz="2000" b="1" i="1" dirty="0" smtClean="0">
                <a:solidFill>
                  <a:srgbClr val="006699"/>
                </a:solidFill>
                <a:latin typeface="Book Antiqua" pitchFamily="18" charset="0"/>
              </a:rPr>
              <a:t>forma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 è estratta da una banca di domande composta da centinaia di quesiti ed è assegnata agli studenti secondo un preciso disegno statistico.  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Le prove CBT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72168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748412" y="1390637"/>
            <a:ext cx="7909154" cy="419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2563" indent="-182563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Arial" pitchFamily="34" charset="0"/>
              <a:buChar char="•"/>
            </a:pPr>
            <a:endParaRPr lang="it-IT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 marL="182563" lvl="1" indent="-182563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0000"/>
                </a:solidFill>
                <a:latin typeface="Book Antiqua" pitchFamily="18" charset="0"/>
              </a:rPr>
              <a:t>Date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: 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  <a:hlinkClick r:id="rId4"/>
              </a:rPr>
              <a:t>https://invalsi-areaprove.cineca.it/index.php?get=static&amp;pag=home</a:t>
            </a:r>
            <a:endParaRPr lang="it-IT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 marL="0" lvl="1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</a:pPr>
            <a:endParaRPr lang="it-IT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 marL="182563" lvl="1" indent="-182563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0000"/>
                </a:solidFill>
                <a:latin typeface="Book Antiqua" pitchFamily="18" charset="0"/>
              </a:rPr>
              <a:t>Quadri </a:t>
            </a:r>
            <a:r>
              <a:rPr lang="it-IT" b="1" dirty="0">
                <a:solidFill>
                  <a:srgbClr val="FF0000"/>
                </a:solidFill>
                <a:latin typeface="Book Antiqua" pitchFamily="18" charset="0"/>
              </a:rPr>
              <a:t>di riferimento</a:t>
            </a:r>
            <a:r>
              <a:rPr lang="it-IT" dirty="0">
                <a:solidFill>
                  <a:srgbClr val="006699"/>
                </a:solidFill>
                <a:latin typeface="Book Antiqua" pitchFamily="18" charset="0"/>
              </a:rPr>
              <a:t>: </a:t>
            </a:r>
            <a:r>
              <a:rPr lang="it-IT" dirty="0">
                <a:solidFill>
                  <a:srgbClr val="006699"/>
                </a:solidFill>
                <a:latin typeface="Book Antiqua" pitchFamily="18" charset="0"/>
                <a:hlinkClick r:id="rId5"/>
              </a:rPr>
              <a:t>https://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  <a:hlinkClick r:id="rId5"/>
              </a:rPr>
              <a:t>invalsi-areaprove.cineca.it/index.php?get=static&amp;pag=qdr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 </a:t>
            </a:r>
          </a:p>
          <a:p>
            <a:pPr marL="182563" lvl="1" indent="-182563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Arial" pitchFamily="34" charset="0"/>
              <a:buChar char="•"/>
            </a:pPr>
            <a:endParaRPr lang="it-IT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 marL="182563" lvl="1" indent="-182563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0000"/>
                </a:solidFill>
                <a:latin typeface="Book Antiqua" pitchFamily="18" charset="0"/>
              </a:rPr>
              <a:t>Materiale informativo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: 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  <a:hlinkClick r:id="rId6"/>
              </a:rPr>
              <a:t>https://invalsi-areaprove.cineca.it/index.php?get=static&amp;pag=materiale_informativo_sec_secondo_grado</a:t>
            </a:r>
            <a:endParaRPr lang="it-IT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 marL="182563" lvl="1" indent="-182563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Arial" pitchFamily="34" charset="0"/>
              <a:buChar char="•"/>
            </a:pPr>
            <a:endParaRPr lang="it-IT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 marL="182563" indent="-182563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0000"/>
                </a:solidFill>
                <a:latin typeface="Book Antiqua" pitchFamily="18" charset="0"/>
              </a:rPr>
              <a:t>Esempi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: </a:t>
            </a:r>
            <a:r>
              <a:rPr lang="it-IT" dirty="0">
                <a:solidFill>
                  <a:srgbClr val="006699"/>
                </a:solidFill>
                <a:latin typeface="Book Antiqua" pitchFamily="18" charset="0"/>
                <a:hlinkClick r:id="rId7"/>
              </a:rPr>
              <a:t>https://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  <a:hlinkClick r:id="rId7"/>
              </a:rPr>
              <a:t>invalsi-areaprove.cineca.it/index.php?get=static&amp;pag=esempi_prove_grado_13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 </a:t>
            </a:r>
            <a:endParaRPr lang="it-IT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11560" y="333375"/>
            <a:ext cx="8231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Documentazione </a:t>
            </a:r>
            <a:r>
              <a:rPr lang="mr-IN" sz="2400" b="1" dirty="0" smtClean="0">
                <a:solidFill>
                  <a:srgbClr val="006699"/>
                </a:solidFill>
                <a:latin typeface="Book Antiqua" pitchFamily="18" charset="0"/>
              </a:rPr>
              <a:t>–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 grado 13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8993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Il decreto legislativo n. 62 del 13 aprile 2017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2"/>
          <p:cNvSpPr txBox="1"/>
          <p:nvPr/>
        </p:nvSpPr>
        <p:spPr>
          <a:xfrm>
            <a:off x="863321" y="1387481"/>
            <a:ext cx="777686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Le «due valutazioni» </a:t>
            </a:r>
          </a:p>
          <a:p>
            <a:pPr algn="ctr"/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presenti nel decreto 62/2017:</a:t>
            </a:r>
          </a:p>
          <a:p>
            <a:pPr algn="ctr"/>
            <a:endParaRPr lang="it-IT" sz="2800" b="1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La </a:t>
            </a:r>
            <a:r>
              <a:rPr lang="it-IT" sz="2800" b="1" dirty="0" smtClean="0">
                <a:solidFill>
                  <a:srgbClr val="FF0000"/>
                </a:solidFill>
                <a:latin typeface="Book Antiqua" pitchFamily="18" charset="0"/>
              </a:rPr>
              <a:t>valutazione scolastica «interna» </a:t>
            </a: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alla scuola;</a:t>
            </a:r>
          </a:p>
          <a:p>
            <a:pPr marL="514350" indent="-514350">
              <a:buFont typeface="+mj-lt"/>
              <a:buAutoNum type="arabicParenR"/>
            </a:pP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La </a:t>
            </a:r>
            <a:r>
              <a:rPr lang="it-IT" sz="2800" b="1" dirty="0" smtClean="0">
                <a:solidFill>
                  <a:srgbClr val="FF0000"/>
                </a:solidFill>
                <a:latin typeface="Book Antiqua" pitchFamily="18" charset="0"/>
              </a:rPr>
              <a:t>valutazione scolastica «esterna» </a:t>
            </a: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alla scuola: il sistema delle prove nazionali standardizzate.</a:t>
            </a:r>
            <a:endParaRPr lang="it-IT" sz="2800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863321" y="5262441"/>
            <a:ext cx="77768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Queste due valutazioni </a:t>
            </a:r>
            <a:r>
              <a:rPr lang="it-IT" sz="2800" b="1" dirty="0" smtClean="0">
                <a:solidFill>
                  <a:srgbClr val="FF0000"/>
                </a:solidFill>
                <a:latin typeface="Book Antiqua" pitchFamily="18" charset="0"/>
              </a:rPr>
              <a:t>hanno funzioni diverse e complementari</a:t>
            </a: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20390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965200" y="1824335"/>
            <a:ext cx="7646988" cy="3548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2563" indent="-182563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Arial" pitchFamily="34" charset="0"/>
              <a:buChar char="•"/>
            </a:pPr>
            <a:endParaRPr lang="it-IT" sz="2400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 marL="0" lvl="1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</a:pPr>
            <a:r>
              <a:rPr lang="it-IT" sz="2400" dirty="0" smtClean="0">
                <a:solidFill>
                  <a:srgbClr val="006699"/>
                </a:solidFill>
                <a:latin typeface="Book Antiqua" pitchFamily="18" charset="0"/>
              </a:rPr>
              <a:t>Correzione della prova: </a:t>
            </a:r>
            <a:r>
              <a:rPr lang="it-IT" sz="2400" b="1" dirty="0">
                <a:solidFill>
                  <a:srgbClr val="006699"/>
                </a:solidFill>
                <a:latin typeface="Book Antiqua" pitchFamily="18" charset="0"/>
              </a:rPr>
              <a:t>totalmente </a:t>
            </a:r>
            <a:r>
              <a:rPr lang="it-IT" sz="2400" b="1" dirty="0">
                <a:solidFill>
                  <a:srgbClr val="FF0000"/>
                </a:solidFill>
                <a:latin typeface="Book Antiqua" pitchFamily="18" charset="0"/>
              </a:rPr>
              <a:t>centralizzata</a:t>
            </a:r>
          </a:p>
          <a:p>
            <a:pPr marL="182563" indent="-182563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Arial" pitchFamily="34" charset="0"/>
              <a:buChar char="•"/>
            </a:pPr>
            <a:endParaRPr lang="it-IT" sz="2400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</a:pPr>
            <a:r>
              <a:rPr lang="it-IT" sz="2400" dirty="0" smtClean="0">
                <a:solidFill>
                  <a:srgbClr val="006699"/>
                </a:solidFill>
                <a:latin typeface="Book Antiqua" pitchFamily="18" charset="0"/>
              </a:rPr>
              <a:t>Trasmissione dei dati all’INVALSI:</a:t>
            </a:r>
          </a:p>
          <a:p>
            <a:pPr marL="639763" lvl="1" indent="-182563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Arial" pitchFamily="34" charset="0"/>
              <a:buChar char="•"/>
            </a:pPr>
            <a:r>
              <a:rPr lang="it-IT" sz="2400" b="1" dirty="0" smtClean="0">
                <a:solidFill>
                  <a:srgbClr val="FF0000"/>
                </a:solidFill>
                <a:latin typeface="Book Antiqua" pitchFamily="18" charset="0"/>
              </a:rPr>
              <a:t>automatica</a:t>
            </a:r>
            <a:endParaRPr lang="it-IT" sz="2400" b="1" dirty="0">
              <a:solidFill>
                <a:srgbClr val="FF0000"/>
              </a:solidFill>
              <a:latin typeface="Book Antiqua" pitchFamily="18" charset="0"/>
            </a:endParaRPr>
          </a:p>
          <a:p>
            <a:pPr marL="639763" lvl="1" indent="-182563">
              <a:spcBef>
                <a:spcPct val="20000"/>
              </a:spcBef>
              <a:spcAft>
                <a:spcPts val="0"/>
              </a:spcAft>
              <a:buClr>
                <a:srgbClr val="006699"/>
              </a:buClr>
              <a:buFont typeface="Arial" pitchFamily="34" charset="0"/>
              <a:buChar char="•"/>
            </a:pPr>
            <a:r>
              <a:rPr lang="it-IT" sz="2400" b="1" dirty="0" smtClean="0">
                <a:solidFill>
                  <a:srgbClr val="FF0000"/>
                </a:solidFill>
                <a:latin typeface="Book Antiqua" pitchFamily="18" charset="0"/>
              </a:rPr>
              <a:t>contestuale alla chiusura della prova 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da parte dello studente (o in seguito all’esaurimento del tempo previsto per la prova)</a:t>
            </a:r>
          </a:p>
          <a:p>
            <a:pPr marL="400050" lvl="1">
              <a:lnSpc>
                <a:spcPct val="150000"/>
              </a:lnSpc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</a:pPr>
            <a:endParaRPr lang="it-IT" sz="2400" dirty="0">
              <a:latin typeface="Book Antiqua" pitchFamily="18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11560" y="333375"/>
            <a:ext cx="8231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Trasmissione dei dati e correzione delle prove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78121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965200" y="1227547"/>
            <a:ext cx="7877547" cy="4618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</a:pP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Requisito per l’ammissione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all’esame di Stato, indipendentemente dall’esito (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Art. 13, comma 2, lettera </a:t>
            </a:r>
            <a:r>
              <a:rPr lang="it-IT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b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del D. Lgs.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62/2017)</a:t>
            </a:r>
          </a:p>
          <a:p>
            <a:pPr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</a:pPr>
            <a:r>
              <a:rPr lang="it-IT" sz="1600" b="1" u="sng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NB</a:t>
            </a:r>
            <a:r>
              <a:rPr lang="it-IT" sz="1600" b="1" u="sng" dirty="0">
                <a:solidFill>
                  <a:srgbClr val="FF0000"/>
                </a:solidFill>
                <a:latin typeface="Book Antiqua" panose="02040602050305030304" pitchFamily="18" charset="0"/>
              </a:rPr>
              <a:t>. Ai sensi dell’art. 6, comma 3-septies della </a:t>
            </a:r>
            <a:r>
              <a:rPr lang="it-IT" sz="1600" b="1" u="sng" dirty="0">
                <a:solidFill>
                  <a:srgbClr val="FF0000"/>
                </a:solidFill>
                <a:latin typeface="Book Antiqua" charset="0"/>
              </a:rPr>
              <a:t>legge</a:t>
            </a:r>
            <a:r>
              <a:rPr lang="it-IT" altLang="it-IT" sz="1600" b="1" i="1" u="sng" dirty="0">
                <a:solidFill>
                  <a:srgbClr val="FF0000"/>
                </a:solidFill>
                <a:latin typeface="Book Antiqua" charset="0"/>
              </a:rPr>
              <a:t> </a:t>
            </a:r>
            <a:r>
              <a:rPr lang="it-IT" altLang="it-IT" sz="1600" b="1" u="sng" dirty="0">
                <a:solidFill>
                  <a:srgbClr val="FF0000"/>
                </a:solidFill>
                <a:latin typeface="Book Antiqua" charset="0"/>
              </a:rPr>
              <a:t>108/2018</a:t>
            </a:r>
            <a:r>
              <a:rPr lang="it-IT" sz="1600" b="1" u="sng" dirty="0">
                <a:solidFill>
                  <a:srgbClr val="FF0000"/>
                </a:solidFill>
                <a:latin typeface="Book Antiqua" panose="02040602050305030304" pitchFamily="18" charset="0"/>
              </a:rPr>
              <a:t> gli effetti dell’art. 13, comma 2, lettera b) del D. </a:t>
            </a:r>
            <a:r>
              <a:rPr lang="it-IT" sz="1600" b="1" u="sng" dirty="0" err="1">
                <a:solidFill>
                  <a:srgbClr val="FF0000"/>
                </a:solidFill>
                <a:latin typeface="Book Antiqua" panose="02040602050305030304" pitchFamily="18" charset="0"/>
              </a:rPr>
              <a:t>Lgs</a:t>
            </a:r>
            <a:r>
              <a:rPr lang="it-IT" sz="1600" b="1" u="sng" dirty="0">
                <a:solidFill>
                  <a:srgbClr val="FF0000"/>
                </a:solidFill>
                <a:latin typeface="Book Antiqua" panose="02040602050305030304" pitchFamily="18" charset="0"/>
              </a:rPr>
              <a:t>. 62/2017 sono rinviati all’1.9.2019, pertanto per </a:t>
            </a:r>
            <a:r>
              <a:rPr lang="it-IT" sz="1600" b="1" u="sng" dirty="0" err="1">
                <a:solidFill>
                  <a:srgbClr val="FF0000"/>
                </a:solidFill>
                <a:latin typeface="Book Antiqua" panose="02040602050305030304" pitchFamily="18" charset="0"/>
              </a:rPr>
              <a:t>l’a.s.</a:t>
            </a:r>
            <a:r>
              <a:rPr lang="it-IT" sz="1600" b="1" u="sng" dirty="0">
                <a:solidFill>
                  <a:srgbClr val="FF0000"/>
                </a:solidFill>
                <a:latin typeface="Book Antiqua" panose="02040602050305030304" pitchFamily="18" charset="0"/>
              </a:rPr>
              <a:t> 2018-19 le prove INVALSI non costituiscono requisito di ammissione all’esame di Stato</a:t>
            </a:r>
            <a:r>
              <a:rPr lang="it-IT" sz="1600" b="1" u="sng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.</a:t>
            </a:r>
          </a:p>
          <a:p>
            <a:pPr lvl="1" algn="just"/>
            <a:endParaRPr lang="it-IT" sz="1600" u="sng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  <a:buClr>
                <a:srgbClr val="006699"/>
              </a:buClr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Confluenza dell’esito delle prove INVALSI nel </a:t>
            </a:r>
            <a:r>
              <a:rPr lang="it-IT" sz="2000" b="1" i="1" dirty="0" smtClean="0">
                <a:solidFill>
                  <a:srgbClr val="FF0000"/>
                </a:solidFill>
                <a:latin typeface="Book Antiqua" pitchFamily="18" charset="0"/>
              </a:rPr>
              <a:t>curriculum della studentessa e dello studente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in livelli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descrittivi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(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Art. 21, comma 2, del D. Lgs. n. 62/2017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) distinti per: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  <a:buFont typeface="Wingdings" charset="2"/>
              <a:buChar char="ü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Italiano (6 livelli),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  <a:buFont typeface="Wingdings" charset="2"/>
              <a:buChar char="ü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Matematica (6 livelli),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  <a:buFont typeface="Wingdings" charset="2"/>
              <a:buChar char="ü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Inglese:</a:t>
            </a:r>
          </a:p>
          <a:p>
            <a:pPr marL="1257300" lvl="2" indent="-342900"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  <a:buFont typeface="Wingdings" charset="2"/>
              <a:buChar char="Ø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lettura (3 livelli)</a:t>
            </a:r>
          </a:p>
          <a:p>
            <a:pPr marL="1257300" lvl="2" indent="-342900"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  <a:buFont typeface="Wingdings" charset="2"/>
              <a:buChar char="Ø"/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ascolto (3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livelli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11560" y="333375"/>
            <a:ext cx="8231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Le prove INVALSI e l’esame di Stato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59722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Il panorama generale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683568" y="1484784"/>
            <a:ext cx="743681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A livello nazionale e internazionale sempre più le scuole hanno predisposto quadri di riferimento (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QdR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 per la promozione di una valutazione </a:t>
            </a:r>
            <a:r>
              <a:rPr lang="it-IT" b="1" i="1" dirty="0" err="1" smtClean="0">
                <a:solidFill>
                  <a:srgbClr val="FF0000"/>
                </a:solidFill>
                <a:latin typeface="Book Antiqua" panose="02040602050305030304" pitchFamily="18" charset="0"/>
              </a:rPr>
              <a:t>criterion-referenced</a:t>
            </a:r>
            <a:r>
              <a:rPr lang="it-IT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 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e non </a:t>
            </a:r>
            <a:r>
              <a:rPr lang="it-IT" b="1" i="1" dirty="0" err="1">
                <a:solidFill>
                  <a:srgbClr val="FF0000"/>
                </a:solidFill>
                <a:latin typeface="Book Antiqua" panose="02040602050305030304" pitchFamily="18" charset="0"/>
              </a:rPr>
              <a:t>norm-referenced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, ossia riferendosi a criteri condivisi a livello </a:t>
            </a:r>
            <a:r>
              <a:rPr lang="it-IT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generale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e non individuali o di classe (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Decataldo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, Fiore; 2018). </a:t>
            </a:r>
          </a:p>
          <a:p>
            <a:pPr algn="just"/>
            <a:endParaRPr lang="it-IT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algn="just"/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Il D. Lgs. n. 62/2017 (art. 1, comma 2) rafforza le funzioni </a:t>
            </a:r>
            <a:r>
              <a:rPr lang="it-IT" b="1" i="1" dirty="0" err="1">
                <a:solidFill>
                  <a:srgbClr val="FF0000"/>
                </a:solidFill>
                <a:latin typeface="Book Antiqua" panose="02040602050305030304" pitchFamily="18" charset="0"/>
              </a:rPr>
              <a:t>criterion-referenced</a:t>
            </a:r>
            <a:r>
              <a:rPr lang="it-IT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 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mediante il richiamo esplicito al PTOF e alle Indicazioni nazionali.</a:t>
            </a:r>
          </a:p>
          <a:p>
            <a:pPr algn="just"/>
            <a:endParaRPr lang="it-IT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algn="just"/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In base all’accordo sottoscritto il 12 dicembre 2012 dalla Presidenza del Consiglio dei ministri e dalla Conferenza Stato-Regioni, il titolo di licenza media corrisponde al livello I dell’EQF (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Quadro europeo delle qualifiche e dei titoli per l'apprendimento 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permanente).</a:t>
            </a:r>
            <a:endParaRPr lang="it-IT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algn="just"/>
            <a:endParaRPr lang="it-IT" sz="16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algn="just"/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algn="just"/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16193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La costruzione della scala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13" y="1211133"/>
            <a:ext cx="7992244" cy="5242203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15398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Tipologie di livelli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949471" y="1279085"/>
            <a:ext cx="772891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Livelli individuati e </a:t>
            </a: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descritti </a:t>
            </a:r>
            <a:r>
              <a:rPr lang="it-IT" sz="28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sulla base della distribuzione degli studenti e delle domande</a:t>
            </a: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:</a:t>
            </a:r>
          </a:p>
          <a:p>
            <a:pPr marL="914400" lvl="1" indent="-457200" algn="just">
              <a:lnSpc>
                <a:spcPct val="150000"/>
              </a:lnSpc>
              <a:buFont typeface="Wingdings" charset="2"/>
              <a:buChar char="Ø"/>
            </a:pP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Italiano</a:t>
            </a:r>
          </a:p>
          <a:p>
            <a:pPr marL="914400" lvl="1" indent="-457200" algn="just">
              <a:lnSpc>
                <a:spcPct val="150000"/>
              </a:lnSpc>
              <a:buFont typeface="Wingdings" charset="2"/>
              <a:buChar char="Ø"/>
            </a:pP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Matematica</a:t>
            </a:r>
            <a:endParaRPr lang="it-IT" sz="28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Livelli individuati e descritti sulla base del </a:t>
            </a:r>
            <a:r>
              <a:rPr lang="it-IT" sz="28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QCER</a:t>
            </a: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:</a:t>
            </a:r>
          </a:p>
          <a:p>
            <a:pPr marL="914400" lvl="1" indent="-457200" algn="just">
              <a:lnSpc>
                <a:spcPct val="150000"/>
              </a:lnSpc>
              <a:buFont typeface="Wingdings" charset="2"/>
              <a:buChar char="Ø"/>
            </a:pP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Inglese</a:t>
            </a:r>
            <a:endParaRPr lang="it-IT" sz="28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26797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I livelli di Italiano e Matematica (2)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339" y="1385598"/>
            <a:ext cx="7416824" cy="4643067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40173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807215" y="1196752"/>
            <a:ext cx="7877547" cy="4126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</a:pPr>
            <a:r>
              <a:rPr lang="it-IT" sz="2400" b="1" dirty="0">
                <a:solidFill>
                  <a:srgbClr val="006699"/>
                </a:solidFill>
                <a:latin typeface="Book Antiqua" pitchFamily="18" charset="0"/>
              </a:rPr>
              <a:t>Nell’area 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riservata della scuola sul sito dell’INVALSI è possibile </a:t>
            </a:r>
            <a:r>
              <a:rPr lang="it-IT" sz="2400" b="1" dirty="0" smtClean="0">
                <a:solidFill>
                  <a:srgbClr val="FF0000"/>
                </a:solidFill>
                <a:latin typeface="Book Antiqua" pitchFamily="18" charset="0"/>
              </a:rPr>
              <a:t>monitorare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 a cadenza infrasettimanale lo svolgimento delle prove INVALSI a livello di singolo studente</a:t>
            </a:r>
            <a:endParaRPr lang="it-IT" sz="2400" b="1" dirty="0">
              <a:solidFill>
                <a:srgbClr val="006699"/>
              </a:solidFill>
              <a:latin typeface="Book Antiqua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</a:pPr>
            <a:endParaRPr lang="it-IT" sz="2400" b="1" dirty="0">
              <a:solidFill>
                <a:srgbClr val="006699"/>
              </a:solidFill>
              <a:latin typeface="Book Antiqua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Secondo modalità che saranno definite dal MIUR, la scuola </a:t>
            </a:r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può </a:t>
            </a:r>
            <a:r>
              <a:rPr lang="it-IT" sz="2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scaricare dal portale SIDI </a:t>
            </a:r>
            <a:r>
              <a:rPr lang="it-IT" sz="2400" b="1" dirty="0">
                <a:solidFill>
                  <a:srgbClr val="FF0000"/>
                </a:solidFill>
                <a:latin typeface="Book Antiqua" panose="02040602050305030304" pitchFamily="18" charset="0"/>
              </a:rPr>
              <a:t>l’esito delle prove INVALSI </a:t>
            </a:r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in base a quanto previsto dall’art. 21, comma 2, del D. Lgs. n. 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62/2017</a:t>
            </a:r>
          </a:p>
          <a:p>
            <a:pPr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</a:pPr>
            <a:endParaRPr lang="it-IT" sz="24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Clr>
                <a:srgbClr val="006699"/>
              </a:buClr>
            </a:pP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L’esito delle proprie prove potrà essere scaricato anche dal </a:t>
            </a:r>
            <a:r>
              <a:rPr lang="it-IT" sz="24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singolo studente </a:t>
            </a:r>
            <a:endParaRPr lang="it-IT" sz="24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11560" y="333375"/>
            <a:ext cx="8231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Le prove INVALSI e l’esame di Stato (</a:t>
            </a:r>
            <a:r>
              <a:rPr lang="it-IT" sz="2400" b="1" dirty="0" err="1" smtClean="0">
                <a:solidFill>
                  <a:srgbClr val="006699"/>
                </a:solidFill>
                <a:latin typeface="Book Antiqua" pitchFamily="18" charset="0"/>
              </a:rPr>
              <a:t>cont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.)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80375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604839" y="1844824"/>
            <a:ext cx="787558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00050" lvl="1" algn="ctr"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</a:pPr>
            <a:r>
              <a:rPr lang="it-IT" sz="4000" b="1" i="1" cap="small" dirty="0" smtClean="0">
                <a:solidFill>
                  <a:srgbClr val="006699"/>
                </a:solidFill>
                <a:latin typeface="Book Antiqua" pitchFamily="18" charset="0"/>
              </a:rPr>
              <a:t>La partecipazione alle prove INVALSI degli alunni con disabilità o con disturbi specifici di apprendimento (DSA)</a:t>
            </a:r>
            <a:endParaRPr lang="it-IT" sz="4000" b="1" i="1" cap="small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50251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683568" y="836712"/>
            <a:ext cx="7646988" cy="5733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rgbClr val="006699"/>
              </a:buClr>
            </a:pPr>
            <a:r>
              <a:rPr lang="it-IT" u="sng" dirty="0" smtClean="0">
                <a:solidFill>
                  <a:srgbClr val="006699"/>
                </a:solidFill>
                <a:latin typeface="Book Antiqua" pitchFamily="18" charset="0"/>
              </a:rPr>
              <a:t>Riferimento normativo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:</a:t>
            </a: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 </a:t>
            </a:r>
          </a:p>
          <a:p>
            <a:pPr marL="639763" lvl="1" indent="-182563">
              <a:spcBef>
                <a:spcPct val="2000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art. 20, c. 8 del D. </a:t>
            </a:r>
            <a:r>
              <a:rPr lang="it-IT" b="1" dirty="0" err="1" smtClean="0">
                <a:solidFill>
                  <a:srgbClr val="006699"/>
                </a:solidFill>
                <a:latin typeface="Book Antiqua" pitchFamily="18" charset="0"/>
              </a:rPr>
              <a:t>Lgs</a:t>
            </a: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. 62/2017</a:t>
            </a:r>
          </a:p>
          <a:p>
            <a:pPr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</a:pPr>
            <a:endParaRPr lang="it-IT" b="1" u="sng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</a:pPr>
            <a:r>
              <a:rPr lang="it-IT" b="1" u="sng" dirty="0" smtClean="0">
                <a:solidFill>
                  <a:srgbClr val="FF0000"/>
                </a:solidFill>
                <a:latin typeface="Book Antiqua" pitchFamily="18" charset="0"/>
              </a:rPr>
              <a:t>In base al PEI:</a:t>
            </a:r>
            <a:endParaRPr lang="it-IT" b="1" u="sng" dirty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</a:pPr>
            <a:r>
              <a:rPr lang="it-IT" b="1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it-IT" b="1" dirty="0" smtClean="0">
                <a:solidFill>
                  <a:srgbClr val="FF0000"/>
                </a:solidFill>
                <a:latin typeface="Book Antiqua" pitchFamily="18" charset="0"/>
              </a:rPr>
              <a:t>  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- </a:t>
            </a:r>
            <a:r>
              <a:rPr lang="it-IT" u="sng" dirty="0" smtClean="0">
                <a:solidFill>
                  <a:srgbClr val="006699"/>
                </a:solidFill>
                <a:latin typeface="Book Antiqua" pitchFamily="18" charset="0"/>
              </a:rPr>
              <a:t>Misure </a:t>
            </a:r>
            <a:r>
              <a:rPr lang="it-IT" b="1" u="sng" dirty="0" smtClean="0">
                <a:solidFill>
                  <a:srgbClr val="FF0000"/>
                </a:solidFill>
                <a:latin typeface="Book Antiqua" pitchFamily="18" charset="0"/>
              </a:rPr>
              <a:t>compensative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: 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tempo aggiuntivo (fino a 15 min. per ciascuna prova)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sintetizzatore vocale per l’ascolto individuale in audio-cuffia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calcolatrice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dizionario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ingrandimento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adattamento prova per alunni sordi (formato CBT)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Braille</a:t>
            </a:r>
          </a:p>
          <a:p>
            <a:pPr>
              <a:spcBef>
                <a:spcPts val="1176"/>
              </a:spcBef>
              <a:buClr>
                <a:srgbClr val="006699"/>
              </a:buClr>
            </a:pP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   - </a:t>
            </a:r>
            <a:r>
              <a:rPr lang="it-IT" u="sng" dirty="0" smtClean="0">
                <a:solidFill>
                  <a:srgbClr val="006699"/>
                </a:solidFill>
                <a:latin typeface="Book Antiqua" pitchFamily="18" charset="0"/>
              </a:rPr>
              <a:t>Misure </a:t>
            </a:r>
            <a:r>
              <a:rPr lang="it-IT" b="1" u="sng" dirty="0" smtClean="0">
                <a:solidFill>
                  <a:srgbClr val="FF0000"/>
                </a:solidFill>
                <a:latin typeface="Book Antiqua" pitchFamily="18" charset="0"/>
              </a:rPr>
              <a:t>dispensative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: 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esonero da una o più prove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per Inglese: esonero anche solo da una delle due parti (ascolto o lettura) della prova</a:t>
            </a:r>
            <a:endParaRPr lang="it-IT" b="1" dirty="0">
              <a:solidFill>
                <a:srgbClr val="006699"/>
              </a:solidFill>
              <a:latin typeface="Book Antiqua" pitchFamily="18" charset="0"/>
            </a:endParaRPr>
          </a:p>
          <a:p>
            <a:pPr marL="400050" lvl="1">
              <a:lnSpc>
                <a:spcPct val="150000"/>
              </a:lnSpc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</a:pPr>
            <a:endParaRPr lang="it-IT" dirty="0">
              <a:latin typeface="Book Antiqua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11560" y="333375"/>
            <a:ext cx="8231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Allievi con disabilità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43554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683568" y="1079425"/>
            <a:ext cx="7646988" cy="5733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rgbClr val="006699"/>
              </a:buClr>
            </a:pPr>
            <a:r>
              <a:rPr lang="it-IT" u="sng" dirty="0" smtClean="0">
                <a:solidFill>
                  <a:srgbClr val="006699"/>
                </a:solidFill>
                <a:latin typeface="Book Antiqua" pitchFamily="18" charset="0"/>
              </a:rPr>
              <a:t>Riferimento normativo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:</a:t>
            </a: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 </a:t>
            </a:r>
          </a:p>
          <a:p>
            <a:pPr marL="639763" lvl="1" indent="-182563">
              <a:spcBef>
                <a:spcPct val="2000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art. 20, c. 14 del D. </a:t>
            </a:r>
            <a:r>
              <a:rPr lang="it-IT" b="1" dirty="0" err="1" smtClean="0">
                <a:solidFill>
                  <a:srgbClr val="006699"/>
                </a:solidFill>
                <a:latin typeface="Book Antiqua" pitchFamily="18" charset="0"/>
              </a:rPr>
              <a:t>Lgs</a:t>
            </a: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. 62/2017</a:t>
            </a:r>
          </a:p>
          <a:p>
            <a:pPr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</a:pPr>
            <a:endParaRPr lang="it-IT" b="1" u="sng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</a:pPr>
            <a:r>
              <a:rPr lang="it-IT" b="1" u="sng" dirty="0" smtClean="0">
                <a:solidFill>
                  <a:srgbClr val="FF0000"/>
                </a:solidFill>
                <a:latin typeface="Book Antiqua" pitchFamily="18" charset="0"/>
              </a:rPr>
              <a:t>In </a:t>
            </a:r>
            <a:r>
              <a:rPr lang="it-IT" b="1" u="sng" dirty="0">
                <a:solidFill>
                  <a:srgbClr val="FF0000"/>
                </a:solidFill>
                <a:latin typeface="Book Antiqua" pitchFamily="18" charset="0"/>
              </a:rPr>
              <a:t>base al </a:t>
            </a:r>
            <a:r>
              <a:rPr lang="it-IT" b="1" u="sng" dirty="0" smtClean="0">
                <a:solidFill>
                  <a:srgbClr val="FF0000"/>
                </a:solidFill>
                <a:latin typeface="Book Antiqua" pitchFamily="18" charset="0"/>
              </a:rPr>
              <a:t>PDP:</a:t>
            </a:r>
            <a:endParaRPr lang="it-IT" b="1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>
              <a:spcBef>
                <a:spcPts val="576"/>
              </a:spcBef>
              <a:buClr>
                <a:srgbClr val="006699"/>
              </a:buClr>
            </a:pP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   - </a:t>
            </a:r>
            <a:r>
              <a:rPr lang="it-IT" u="sng" dirty="0" smtClean="0">
                <a:solidFill>
                  <a:srgbClr val="006699"/>
                </a:solidFill>
                <a:latin typeface="Book Antiqua" pitchFamily="18" charset="0"/>
              </a:rPr>
              <a:t>Misure </a:t>
            </a:r>
            <a:r>
              <a:rPr lang="it-IT" b="1" u="sng" dirty="0" smtClean="0">
                <a:solidFill>
                  <a:srgbClr val="FF0000"/>
                </a:solidFill>
                <a:latin typeface="Book Antiqua" pitchFamily="18" charset="0"/>
              </a:rPr>
              <a:t>compensative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: 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tempo aggiuntivo (fino a 15 min. per ciascuna prova)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dizionario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sintetizzatore vocale per l’ascolto individuale in audio-cuffia</a:t>
            </a: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calcolatrice</a:t>
            </a:r>
          </a:p>
          <a:p>
            <a:pPr>
              <a:spcBef>
                <a:spcPts val="1176"/>
              </a:spcBef>
              <a:buClr>
                <a:srgbClr val="006699"/>
              </a:buClr>
            </a:pPr>
            <a:r>
              <a:rPr lang="it-IT" dirty="0">
                <a:solidFill>
                  <a:srgbClr val="006699"/>
                </a:solidFill>
                <a:latin typeface="Book Antiqua" pitchFamily="18" charset="0"/>
              </a:rPr>
              <a:t> - </a:t>
            </a:r>
            <a:r>
              <a:rPr lang="it-IT" u="sng" dirty="0" smtClean="0">
                <a:solidFill>
                  <a:srgbClr val="006699"/>
                </a:solidFill>
                <a:latin typeface="Book Antiqua" pitchFamily="18" charset="0"/>
              </a:rPr>
              <a:t>Misure </a:t>
            </a:r>
            <a:r>
              <a:rPr lang="it-IT" b="1" u="sng" dirty="0" smtClean="0">
                <a:solidFill>
                  <a:srgbClr val="FF0000"/>
                </a:solidFill>
                <a:latin typeface="Book Antiqua" pitchFamily="18" charset="0"/>
              </a:rPr>
              <a:t>dispensative</a:t>
            </a:r>
            <a:r>
              <a:rPr lang="it-IT" dirty="0" smtClean="0">
                <a:solidFill>
                  <a:srgbClr val="006699"/>
                </a:solidFill>
                <a:latin typeface="Book Antiqua" pitchFamily="18" charset="0"/>
              </a:rPr>
              <a:t>: </a:t>
            </a:r>
            <a:endParaRPr lang="it-IT" dirty="0">
              <a:solidFill>
                <a:srgbClr val="006699"/>
              </a:solidFill>
              <a:latin typeface="Book Antiqua" pitchFamily="18" charset="0"/>
            </a:endParaRPr>
          </a:p>
          <a:p>
            <a:pPr marL="639763" lvl="1" indent="-182563">
              <a:spcBef>
                <a:spcPts val="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b="1" dirty="0" smtClean="0">
                <a:solidFill>
                  <a:srgbClr val="006699"/>
                </a:solidFill>
                <a:latin typeface="Book Antiqua" pitchFamily="18" charset="0"/>
              </a:rPr>
              <a:t>esonero dalla prova nazionale di lingua Inglese per gli alunni con DSA dispensati dalla prova scritta di lingua straniera o esonerati dall’insegnamento della lingua straniera</a:t>
            </a:r>
          </a:p>
          <a:p>
            <a:pPr marL="400050" lvl="1">
              <a:lnSpc>
                <a:spcPct val="150000"/>
              </a:lnSpc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</a:pPr>
            <a:endParaRPr lang="it-IT" dirty="0">
              <a:latin typeface="Book Antiqua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11560" y="333375"/>
            <a:ext cx="8231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Allievi con DSA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39339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tangolo 1"/>
          <p:cNvSpPr/>
          <p:nvPr/>
        </p:nvSpPr>
        <p:spPr>
          <a:xfrm>
            <a:off x="674610" y="1532998"/>
            <a:ext cx="80106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Art. 10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(Verifiche e modelli di certificazione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</a:t>
            </a:r>
          </a:p>
          <a:p>
            <a:pPr algn="ctr"/>
            <a:endParaRPr lang="it-IT" sz="2000" b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342900" indent="-342900">
              <a:buAutoNum type="arabicPeriod"/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Per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la verifica del raggiungimento </a:t>
            </a:r>
            <a:r>
              <a:rPr lang="it-IT" sz="2000" b="1" dirty="0">
                <a:solidFill>
                  <a:srgbClr val="FF0000"/>
                </a:solidFill>
                <a:latin typeface="Book Antiqua" panose="02040602050305030304" pitchFamily="18" charset="0"/>
              </a:rPr>
              <a:t>degli obiettivi di apprendimento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e </a:t>
            </a:r>
            <a:r>
              <a:rPr lang="it-IT" sz="2000" b="1" dirty="0">
                <a:solidFill>
                  <a:srgbClr val="FF0000"/>
                </a:solidFill>
                <a:latin typeface="Book Antiqua" panose="02040602050305030304" pitchFamily="18" charset="0"/>
              </a:rPr>
              <a:t>degli standard di qualità del servizio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il Ministero della pubblica istruzione fissa metodi e scadenze per rilevazioni periodiche. Fino all'istituzione di un apposito organismo autonomo le verifiche sono effettuate dal Centro europeo dell'educazione, riformato a norma dell'articolo 21, comma 10 della legge 15 marzo 1997, n. 59. </a:t>
            </a:r>
            <a:endParaRPr lang="it-IT" sz="2000" b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342900" indent="-342900">
              <a:buAutoNum type="arabicPeriod"/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…</a:t>
            </a:r>
          </a:p>
          <a:p>
            <a:pPr marL="342900" indent="-342900">
              <a:buAutoNum type="arabicPeriod"/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Con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decreto del Ministro della pubblica istruzione sono adottati i nuovi modelli per le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certificazioni…</a:t>
            </a:r>
            <a:endParaRPr lang="it-IT" sz="20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800894" y="300782"/>
            <a:ext cx="71294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Un unico richiamo storico: DPR n. 275/1999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85212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604839" y="2564904"/>
            <a:ext cx="787558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00050" lvl="1" algn="ctr"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</a:pPr>
            <a:r>
              <a:rPr lang="it-IT" sz="4000" b="1" i="1" cap="small" smtClean="0">
                <a:solidFill>
                  <a:srgbClr val="006699"/>
                </a:solidFill>
                <a:latin typeface="Book Antiqua" pitchFamily="18" charset="0"/>
              </a:rPr>
              <a:t>Casi particolari</a:t>
            </a:r>
            <a:endParaRPr lang="it-IT" sz="4000" b="1" i="1" cap="small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98726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755576" y="2879625"/>
            <a:ext cx="7646988" cy="1989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1176"/>
              </a:spcBef>
              <a:buClr>
                <a:srgbClr val="006699"/>
              </a:buClr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Per </a:t>
            </a:r>
            <a:r>
              <a:rPr lang="it-IT" sz="2800" b="1" dirty="0" err="1" smtClean="0">
                <a:solidFill>
                  <a:srgbClr val="006699"/>
                </a:solidFill>
                <a:latin typeface="Book Antiqua" pitchFamily="18" charset="0"/>
              </a:rPr>
              <a:t>l’a.s.</a:t>
            </a: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 2018-19 i </a:t>
            </a:r>
            <a:r>
              <a:rPr lang="it-IT" sz="2800" b="1" dirty="0" smtClean="0">
                <a:solidFill>
                  <a:srgbClr val="FF0000"/>
                </a:solidFill>
                <a:latin typeface="Book Antiqua" pitchFamily="18" charset="0"/>
              </a:rPr>
              <a:t>candidati esterni NON </a:t>
            </a: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partecipano alle prove INVALSI della V secondaria di secondo grado (eventualmente solo su base volontaria)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11560" y="333375"/>
            <a:ext cx="8231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Candidati esterni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2857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672257" y="1196752"/>
            <a:ext cx="8364239" cy="479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Per le alunne e gli alunni risultati assenti 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per gravi </a:t>
            </a:r>
            <a:r>
              <a:rPr lang="it-IT" sz="2000" b="1" dirty="0">
                <a:solidFill>
                  <a:srgbClr val="FF0000"/>
                </a:solidFill>
                <a:latin typeface="Book Antiqua" pitchFamily="18" charset="0"/>
              </a:rPr>
              <a:t>motivi documentati, valutati dal consiglio di classe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, è </a:t>
            </a:r>
            <a:r>
              <a:rPr lang="it-IT" sz="2000" b="1" dirty="0">
                <a:solidFill>
                  <a:srgbClr val="FF0000"/>
                </a:solidFill>
                <a:latin typeface="Book Antiqua" pitchFamily="18" charset="0"/>
              </a:rPr>
              <a:t>prevista una sessione suppletiva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 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il </a:t>
            </a:r>
            <a:r>
              <a:rPr lang="it-IT" sz="2000" b="1" u="sng" dirty="0" smtClean="0">
                <a:solidFill>
                  <a:srgbClr val="FF0000"/>
                </a:solidFill>
                <a:latin typeface="Book Antiqua" pitchFamily="18" charset="0"/>
              </a:rPr>
              <a:t>2-3-4 maggio 2019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per l’espletamento delle prove (art. 19 c. 1 del D. </a:t>
            </a:r>
            <a:r>
              <a:rPr lang="it-IT" sz="2000" b="1" dirty="0" err="1" smtClean="0">
                <a:solidFill>
                  <a:srgbClr val="006699"/>
                </a:solidFill>
                <a:latin typeface="Book Antiqua" pitchFamily="18" charset="0"/>
              </a:rPr>
              <a:t>Lgs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. 62/2017)</a:t>
            </a:r>
            <a:endParaRPr lang="it-IT" sz="2000" b="1" dirty="0">
              <a:solidFill>
                <a:srgbClr val="006699"/>
              </a:solidFill>
              <a:latin typeface="Book Antiqua" pitchFamily="18" charset="0"/>
            </a:endParaRPr>
          </a:p>
          <a:p>
            <a:pPr>
              <a:spcBef>
                <a:spcPts val="1176"/>
              </a:spcBef>
              <a:buClr>
                <a:srgbClr val="006699"/>
              </a:buClr>
            </a:pPr>
            <a:endParaRPr lang="it-IT" sz="2000" b="1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>
              <a:spcBef>
                <a:spcPts val="1176"/>
              </a:spcBef>
              <a:buClr>
                <a:srgbClr val="006699"/>
              </a:buClr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Se l’assenza 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termina entro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la </a:t>
            </a:r>
            <a:r>
              <a:rPr lang="it-IT" sz="2000" b="1" i="1" dirty="0" smtClean="0">
                <a:solidFill>
                  <a:srgbClr val="006699"/>
                </a:solidFill>
                <a:latin typeface="Book Antiqua" pitchFamily="18" charset="0"/>
              </a:rPr>
              <a:t>finestra di somministrazione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della scuola, il recupero della prova (o delle prove) avviene senza alcuna necessità di comunicazione all’INVALSI da parte </a:t>
            </a:r>
            <a:r>
              <a:rPr lang="it-IT" sz="2000" b="1" smtClean="0">
                <a:solidFill>
                  <a:srgbClr val="006699"/>
                </a:solidFill>
                <a:latin typeface="Book Antiqua" pitchFamily="18" charset="0"/>
              </a:rPr>
              <a:t>della scuola</a:t>
            </a:r>
            <a:endParaRPr lang="it-IT" sz="2000" b="1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>
              <a:spcBef>
                <a:spcPts val="1176"/>
              </a:spcBef>
              <a:buClr>
                <a:srgbClr val="006699"/>
              </a:buClr>
            </a:pPr>
            <a:endParaRPr lang="it-IT" sz="2000" b="1" dirty="0" smtClean="0">
              <a:solidFill>
                <a:srgbClr val="006699"/>
              </a:solidFill>
              <a:latin typeface="Book Antiqua" pitchFamily="18" charset="0"/>
            </a:endParaRPr>
          </a:p>
          <a:p>
            <a:pPr indent="-57150"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</a:pP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Se l’assenza </a:t>
            </a:r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si protrae oltre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il periodo di somministrazione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assegnato alla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scuola, per i soli allievi in possesso dei requisiti di cui all’art. 19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c. 1 del D. </a:t>
            </a:r>
            <a:r>
              <a:rPr lang="it-IT" sz="2000" b="1" dirty="0" err="1">
                <a:solidFill>
                  <a:srgbClr val="006699"/>
                </a:solidFill>
                <a:latin typeface="Book Antiqua" pitchFamily="18" charset="0"/>
              </a:rPr>
              <a:t>Lgs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.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62/2017, la scuola comunica all’INVALSI su apposito modulo </a:t>
            </a:r>
            <a:r>
              <a:rPr lang="it-IT" sz="2000" b="1" i="1" dirty="0" smtClean="0">
                <a:solidFill>
                  <a:srgbClr val="006699"/>
                </a:solidFill>
                <a:latin typeface="Book Antiqua" pitchFamily="18" charset="0"/>
              </a:rPr>
              <a:t>web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 il nominativo degli allievi che hanno diritto a sostenere la prova suppletiva che si svolgerà il 2-3-4 maggio 2019</a:t>
            </a:r>
            <a:endParaRPr lang="it-IT" sz="2000" b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marL="400050" lvl="1">
              <a:lnSpc>
                <a:spcPct val="150000"/>
              </a:lnSpc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</a:pPr>
            <a:endParaRPr lang="it-IT" sz="2400" dirty="0">
              <a:latin typeface="Book Antiqua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11560" y="333375"/>
            <a:ext cx="8231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Candidati assenti </a:t>
            </a:r>
            <a:r>
              <a:rPr lang="mr-IN" sz="2400" b="1" dirty="0" smtClean="0">
                <a:solidFill>
                  <a:srgbClr val="006699"/>
                </a:solidFill>
                <a:latin typeface="Book Antiqua" pitchFamily="18" charset="0"/>
              </a:rPr>
              <a:t>–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 sessione suppletiva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69720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672257" y="1947167"/>
            <a:ext cx="8364239" cy="32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Scuole italiane all’estero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(art. 25, c. 2 del D. </a:t>
            </a:r>
            <a:r>
              <a:rPr lang="it-IT" sz="2000" b="1" dirty="0" err="1" smtClean="0">
                <a:solidFill>
                  <a:srgbClr val="006699"/>
                </a:solidFill>
                <a:latin typeface="Book Antiqua" pitchFamily="18" charset="0"/>
              </a:rPr>
              <a:t>Lgs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. 62/2017): l’ammissione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all’esame di Stato conclusivo del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primo e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del secondo ciclo di istruzione avviene in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assenza dell’espletamento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delle prove standardizzate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predisposte dall’INVALSI</a:t>
            </a:r>
          </a:p>
          <a:p>
            <a:endParaRPr lang="it-IT" sz="2000" b="1" dirty="0">
              <a:solidFill>
                <a:srgbClr val="006699"/>
              </a:solidFill>
              <a:latin typeface="Book Antiqua" pitchFamily="18" charset="0"/>
            </a:endParaRPr>
          </a:p>
          <a:p>
            <a:r>
              <a:rPr lang="it-IT" sz="2000" b="1" dirty="0" smtClean="0">
                <a:solidFill>
                  <a:srgbClr val="FF0000"/>
                </a:solidFill>
                <a:latin typeface="Book Antiqua" pitchFamily="18" charset="0"/>
              </a:rPr>
              <a:t>Scuole in ospedale o istruzione domiciliare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(art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.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22 del 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D. </a:t>
            </a:r>
            <a:r>
              <a:rPr lang="it-IT" sz="2000" b="1" dirty="0" err="1">
                <a:solidFill>
                  <a:srgbClr val="006699"/>
                </a:solidFill>
                <a:latin typeface="Book Antiqua" pitchFamily="18" charset="0"/>
              </a:rPr>
              <a:t>Lgs</a:t>
            </a:r>
            <a:r>
              <a:rPr lang="it-IT" sz="2000" b="1" dirty="0">
                <a:solidFill>
                  <a:srgbClr val="006699"/>
                </a:solidFill>
                <a:latin typeface="Book Antiqua" pitchFamily="18" charset="0"/>
              </a:rPr>
              <a:t>. 62/2017): </a:t>
            </a:r>
            <a:r>
              <a:rPr lang="it-IT" sz="2000" b="1" dirty="0" smtClean="0">
                <a:solidFill>
                  <a:srgbClr val="006699"/>
                </a:solidFill>
                <a:latin typeface="Book Antiqua" pitchFamily="18" charset="0"/>
              </a:rPr>
              <a:t>se possibile, gli allievi svolgono le prove INVALSI presso la struttura ospedaliera secondo il piano didattico personalizzato temporaneo o a domicilio</a:t>
            </a:r>
            <a:endParaRPr lang="it-IT" sz="2000" b="1" dirty="0">
              <a:solidFill>
                <a:srgbClr val="006699"/>
              </a:solidFill>
              <a:latin typeface="Book Antiqua" pitchFamily="18" charset="0"/>
            </a:endParaRPr>
          </a:p>
          <a:p>
            <a:pPr>
              <a:spcBef>
                <a:spcPts val="1176"/>
              </a:spcBef>
              <a:buClr>
                <a:srgbClr val="006699"/>
              </a:buClr>
            </a:pPr>
            <a:endParaRPr lang="it-IT" sz="2000" b="1" dirty="0" smtClean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11560" y="333375"/>
            <a:ext cx="8231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Altri casi particolari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74878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604840" y="377824"/>
            <a:ext cx="7588922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Le prove INVALSI della V sec. di II grado (</a:t>
            </a:r>
            <a:r>
              <a:rPr lang="it-IT" sz="2400" b="1" u="sng" dirty="0" smtClean="0">
                <a:solidFill>
                  <a:srgbClr val="006699"/>
                </a:solidFill>
                <a:latin typeface="Book Antiqua" pitchFamily="18" charset="0"/>
              </a:rPr>
              <a:t>grado 13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) 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764208" y="1557947"/>
            <a:ext cx="743681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Art. 19 del D. Lgs. n. 62/2017: </a:t>
            </a:r>
            <a:endParaRPr lang="it-IT" sz="20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742950" lvl="1" indent="-285750" algn="just">
              <a:buFontTx/>
              <a:buChar char="-"/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Italiano, Matematica, Inglese</a:t>
            </a:r>
          </a:p>
          <a:p>
            <a:pPr marL="742950" lvl="1" indent="-285750" algn="just">
              <a:buFontTx/>
              <a:buChar char="-"/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costituiscono </a:t>
            </a:r>
            <a:r>
              <a:rPr lang="it-IT" sz="20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attività ordinaria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d’istituto</a:t>
            </a:r>
          </a:p>
          <a:p>
            <a:pPr marL="742950" lvl="1" indent="-285750" algn="just">
              <a:buFontTx/>
              <a:buChar char="-"/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si svolgono durante l’anno scolastico (</a:t>
            </a:r>
            <a:r>
              <a:rPr lang="it-IT" sz="20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marzo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</a:t>
            </a:r>
          </a:p>
          <a:p>
            <a:pPr marL="742950" lvl="1" indent="-285750" algn="just">
              <a:buFontTx/>
              <a:buChar char="-"/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sono </a:t>
            </a:r>
            <a:r>
              <a:rPr lang="it-IT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computer based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</a:t>
            </a:r>
            <a:r>
              <a:rPr lang="it-IT" sz="20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CBT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</a:t>
            </a:r>
          </a:p>
          <a:p>
            <a:pPr algn="just"/>
            <a:endParaRPr lang="it-IT" sz="20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lvl="1" algn="just"/>
            <a:endParaRPr lang="it-IT" sz="20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Art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.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21,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comma 2,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del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D. Lgs. n. 62/2017: </a:t>
            </a:r>
          </a:p>
          <a:p>
            <a:pPr lvl="1" algn="just"/>
            <a:r>
              <a:rPr lang="it-IT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in una specifica sezione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[del curriculum] </a:t>
            </a:r>
            <a:r>
              <a:rPr lang="it-IT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sono indicati, </a:t>
            </a:r>
            <a:r>
              <a:rPr lang="it-IT" sz="20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in forma descrittiva</a:t>
            </a:r>
            <a:r>
              <a:rPr lang="it-IT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, i livelli di apprendimento conseguiti nelle prove (</a:t>
            </a:r>
            <a:r>
              <a:rPr lang="mr-IN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…</a:t>
            </a:r>
            <a:r>
              <a:rPr lang="it-IT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 di cui all’art. 19, </a:t>
            </a:r>
            <a:r>
              <a:rPr lang="it-IT" sz="20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distintamente per ciascuna delle discipline oggetto di rilevazione e la certificazione sulle abilità di comprensione e uso della lingua inglese</a:t>
            </a:r>
            <a:endParaRPr lang="it-IT" sz="2000" b="1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207474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b="1" dirty="0">
                <a:solidFill>
                  <a:srgbClr val="006699"/>
                </a:solidFill>
                <a:latin typeface="Book Antiqua" pitchFamily="18" charset="0"/>
              </a:rPr>
              <a:t>La 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principali </a:t>
            </a:r>
            <a:r>
              <a:rPr lang="it-IT" sz="2400" b="1" u="sng" dirty="0" smtClean="0">
                <a:solidFill>
                  <a:srgbClr val="006699"/>
                </a:solidFill>
                <a:latin typeface="Book Antiqua" pitchFamily="18" charset="0"/>
              </a:rPr>
              <a:t>novità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 per il II ciclo d’istruzione</a:t>
            </a:r>
            <a:endParaRPr lang="it-IT" sz="24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965200" y="1560438"/>
            <a:ext cx="7639248" cy="4388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</a:pPr>
            <a:r>
              <a:rPr lang="it-IT" sz="2400" b="1" u="sng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 (</a:t>
            </a:r>
            <a:r>
              <a:rPr lang="it-IT" sz="2400" b="1" dirty="0" smtClean="0">
                <a:solidFill>
                  <a:srgbClr val="FF0000"/>
                </a:solidFill>
                <a:latin typeface="Book Antiqua" pitchFamily="18" charset="0"/>
              </a:rPr>
              <a:t>grado 13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):</a:t>
            </a:r>
          </a:p>
          <a:p>
            <a:pPr marL="639763" lvl="1" indent="-182563"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  <a:buFont typeface="Arial" pitchFamily="34" charset="0"/>
              <a:buChar char="•"/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prove </a:t>
            </a:r>
            <a:r>
              <a:rPr lang="it-IT" sz="2400" b="1" i="1" dirty="0" smtClean="0">
                <a:solidFill>
                  <a:srgbClr val="006699"/>
                </a:solidFill>
                <a:latin typeface="Book Antiqua" pitchFamily="18" charset="0"/>
              </a:rPr>
              <a:t>computer based 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(CBT):</a:t>
            </a:r>
          </a:p>
          <a:p>
            <a:pPr marL="1257300" lvl="2" indent="-342900">
              <a:spcBef>
                <a:spcPct val="20000"/>
              </a:spcBef>
              <a:buClr>
                <a:srgbClr val="006699"/>
              </a:buClr>
              <a:buFont typeface="Wingdings" charset="2"/>
              <a:buChar char="Ø"/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Italiano </a:t>
            </a:r>
          </a:p>
          <a:p>
            <a:pPr marL="1257300" lvl="2" indent="-342900">
              <a:spcBef>
                <a:spcPct val="20000"/>
              </a:spcBef>
              <a:buClr>
                <a:srgbClr val="006699"/>
              </a:buClr>
              <a:buFont typeface="Wingdings" charset="2"/>
              <a:buChar char="Ø"/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Matematica</a:t>
            </a:r>
          </a:p>
          <a:p>
            <a:pPr marL="1257300" lvl="2" indent="-342900">
              <a:spcBef>
                <a:spcPct val="20000"/>
              </a:spcBef>
              <a:spcAft>
                <a:spcPts val="1200"/>
              </a:spcAft>
              <a:buClr>
                <a:srgbClr val="006699"/>
              </a:buClr>
              <a:buFont typeface="Wingdings" charset="2"/>
              <a:buChar char="Ø"/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Inglese</a:t>
            </a:r>
          </a:p>
          <a:p>
            <a:pPr marL="639763" lvl="1" indent="-182563">
              <a:spcBef>
                <a:spcPct val="20000"/>
              </a:spcBef>
              <a:buClr>
                <a:srgbClr val="006699"/>
              </a:buClr>
              <a:buFont typeface="Arial" pitchFamily="34" charset="0"/>
              <a:buChar char="•"/>
            </a:pP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prova </a:t>
            </a:r>
            <a:r>
              <a:rPr lang="it-IT" sz="2400" b="1" dirty="0">
                <a:solidFill>
                  <a:srgbClr val="006699"/>
                </a:solidFill>
                <a:latin typeface="Book Antiqua" pitchFamily="18" charset="0"/>
              </a:rPr>
              <a:t>d’inglese (livello 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B1 e B2 </a:t>
            </a:r>
            <a:r>
              <a:rPr lang="it-IT" sz="2400" b="1" dirty="0">
                <a:solidFill>
                  <a:srgbClr val="006699"/>
                </a:solidFill>
                <a:latin typeface="Book Antiqua" pitchFamily="18" charset="0"/>
              </a:rPr>
              <a:t>del QCER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) sulle competenze ricettive (</a:t>
            </a:r>
            <a:r>
              <a:rPr lang="it-IT" sz="2400" b="1" i="1" dirty="0" smtClean="0">
                <a:solidFill>
                  <a:srgbClr val="006699"/>
                </a:solidFill>
                <a:latin typeface="Book Antiqua" pitchFamily="18" charset="0"/>
              </a:rPr>
              <a:t>reading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 e </a:t>
            </a:r>
            <a:r>
              <a:rPr lang="it-IT" sz="2400" b="1" i="1" dirty="0" smtClean="0">
                <a:solidFill>
                  <a:srgbClr val="006699"/>
                </a:solidFill>
                <a:latin typeface="Book Antiqua" pitchFamily="18" charset="0"/>
              </a:rPr>
              <a:t>listening</a:t>
            </a:r>
            <a:r>
              <a:rPr lang="it-IT" sz="2400" b="1" dirty="0" smtClean="0">
                <a:solidFill>
                  <a:srgbClr val="006699"/>
                </a:solidFill>
                <a:latin typeface="Book Antiqua" pitchFamily="18" charset="0"/>
              </a:rPr>
              <a:t>)</a:t>
            </a:r>
            <a:endParaRPr lang="it-IT" sz="2400" dirty="0">
              <a:latin typeface="Book Antiqua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55702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604839" y="2564904"/>
            <a:ext cx="787558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00050" lvl="1" algn="ctr">
              <a:spcBef>
                <a:spcPct val="20000"/>
              </a:spcBef>
              <a:spcAft>
                <a:spcPts val="600"/>
              </a:spcAft>
              <a:buClr>
                <a:srgbClr val="006699"/>
              </a:buClr>
            </a:pPr>
            <a:r>
              <a:rPr lang="it-IT" sz="4000" b="1" i="1" cap="small" dirty="0" smtClean="0">
                <a:solidFill>
                  <a:srgbClr val="006699"/>
                </a:solidFill>
                <a:latin typeface="Book Antiqua" pitchFamily="18" charset="0"/>
              </a:rPr>
              <a:t>LE PROVE</a:t>
            </a:r>
            <a:endParaRPr lang="it-IT" sz="4000" b="1" i="1" cap="small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23842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764208" y="1456323"/>
            <a:ext cx="7436817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Le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principali caratteristiche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della prova d’Inglese del grado 13:</a:t>
            </a:r>
          </a:p>
          <a:p>
            <a:pPr algn="just">
              <a:spcAft>
                <a:spcPts val="600"/>
              </a:spcAft>
            </a:pPr>
            <a:endParaRPr lang="it-IT" sz="1600" b="1" i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è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unica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per tutti gli indirizzi di studio</a:t>
            </a: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è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riferita al QCER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, quindi riguarda gli aspetti comunicativi della lingua (non lingua </a:t>
            </a:r>
            <a:r>
              <a:rPr lang="it-IT" sz="16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settoriale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</a:t>
            </a: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livello del QCER: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B2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(profilo in uscita previsto dalle IN e LG)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B1</a:t>
            </a: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Competenze testate: comprensione della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lettura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(</a:t>
            </a:r>
            <a:r>
              <a:rPr lang="it-IT" sz="16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reading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 e dell’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ascolto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(</a:t>
            </a:r>
            <a:r>
              <a:rPr lang="it-IT" sz="16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listening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</a:t>
            </a: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Esiti (in base all’art. 21, c. 2 del D. Lgs. n. 62/2017)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a 3 livelli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(distinti per ascolto e lettura):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non ancora B1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B1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B2</a:t>
            </a:r>
          </a:p>
          <a:p>
            <a:pPr algn="just">
              <a:spcAft>
                <a:spcPts val="600"/>
              </a:spcAft>
            </a:pPr>
            <a:endParaRPr lang="it-IT" sz="1600" b="1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La prova d’Inglese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8190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764208" y="1052736"/>
            <a:ext cx="743681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La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struttura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della prova d’Inglese del grado 13:</a:t>
            </a:r>
          </a:p>
          <a:p>
            <a:pPr algn="just">
              <a:spcAft>
                <a:spcPts val="600"/>
              </a:spcAft>
            </a:pPr>
            <a:endParaRPr lang="it-IT" sz="1600" b="1" i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LETTURA (</a:t>
            </a:r>
            <a:r>
              <a:rPr lang="it-IT" sz="16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reading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):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3 </a:t>
            </a:r>
            <a:r>
              <a:rPr lang="it-IT" sz="16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task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 B2</a:t>
            </a:r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2 </a:t>
            </a:r>
            <a:r>
              <a:rPr lang="it-IT" sz="16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task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 B1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testi </a:t>
            </a:r>
            <a:r>
              <a:rPr lang="it-IT" sz="1600" b="1" dirty="0">
                <a:solidFill>
                  <a:srgbClr val="FF0000"/>
                </a:solidFill>
                <a:latin typeface="Book Antiqua" panose="02040602050305030304" pitchFamily="18" charset="0"/>
              </a:rPr>
              <a:t>narrativi, argomentativi, espositivi, regolativi, continui, non continui, ecc.</a:t>
            </a:r>
          </a:p>
          <a:p>
            <a:pPr marL="1200150" lvl="2" indent="-285750" algn="just">
              <a:spcAft>
                <a:spcPts val="12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testi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con ampia </a:t>
            </a:r>
            <a:r>
              <a:rPr lang="it-IT" sz="1600" b="1" dirty="0">
                <a:solidFill>
                  <a:srgbClr val="FF0000"/>
                </a:solidFill>
                <a:latin typeface="Book Antiqua" panose="02040602050305030304" pitchFamily="18" charset="0"/>
              </a:rPr>
              <a:t>varietà di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contenuti</a:t>
            </a: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DURATA: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90 minuti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(prova standard)</a:t>
            </a:r>
            <a:endParaRPr lang="it-IT" sz="16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1200150" lvl="2" indent="-285750" algn="just">
              <a:spcAft>
                <a:spcPts val="12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105 </a:t>
            </a:r>
            <a:r>
              <a:rPr lang="it-IT" sz="1600" b="1" dirty="0">
                <a:solidFill>
                  <a:srgbClr val="FF0000"/>
                </a:solidFill>
                <a:latin typeface="Book Antiqua" panose="02040602050305030304" pitchFamily="18" charset="0"/>
              </a:rPr>
              <a:t>minuti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prova con tempo aggiuntivo per allievi disabili o con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DSA)</a:t>
            </a:r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TASKS: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B1: lunghezza dei testi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fino a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350 parole</a:t>
            </a:r>
          </a:p>
          <a:p>
            <a:pPr marL="1200150" lvl="2" indent="-285750" algn="just">
              <a:spcAft>
                <a:spcPts val="12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B2: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lunghezza dei testi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fino a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600 parole</a:t>
            </a: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# DOMANDE: 35-40 item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La prova d’Inglese (continua)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89627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764208" y="980728"/>
            <a:ext cx="743681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La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struttura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della prova d’Inglese del grado 13:</a:t>
            </a:r>
            <a:endParaRPr lang="it-IT" sz="1600" b="1" i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ASCOLTO (</a:t>
            </a:r>
            <a:r>
              <a:rPr lang="it-IT" sz="1600" b="1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listening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):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3 </a:t>
            </a:r>
            <a:r>
              <a:rPr lang="it-IT" sz="16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task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 B2</a:t>
            </a:r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2 </a:t>
            </a:r>
            <a:r>
              <a:rPr lang="it-IT" sz="16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task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 B1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monologhi e dialoghi: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interviste, conferenze, conversazioni, estratti di documentari, notiziari, conversazioni telefoniche, annunci, ecc.</a:t>
            </a:r>
            <a:endParaRPr lang="it-IT" sz="16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marL="1200150" lvl="2" indent="-285750" algn="just">
              <a:spcAft>
                <a:spcPts val="12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brani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con ampia </a:t>
            </a:r>
            <a:r>
              <a:rPr lang="it-IT" sz="1600" b="1" dirty="0">
                <a:solidFill>
                  <a:srgbClr val="FF0000"/>
                </a:solidFill>
                <a:latin typeface="Book Antiqua" panose="02040602050305030304" pitchFamily="18" charset="0"/>
              </a:rPr>
              <a:t>varietà di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contenuti</a:t>
            </a: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DURATA (può variare di alcuni minuti in ragione della durata dei file audio di cui la prova si compone):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massimo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60 minuti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(prova standard)</a:t>
            </a:r>
            <a:endParaRPr lang="it-IT" sz="16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1200150" lvl="2" indent="-285750" algn="just">
              <a:spcAft>
                <a:spcPts val="12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>
                <a:solidFill>
                  <a:srgbClr val="FF0000"/>
                </a:solidFill>
                <a:latin typeface="Book Antiqua" panose="02040602050305030304" pitchFamily="18" charset="0"/>
              </a:rPr>
              <a:t>massimo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75 </a:t>
            </a:r>
            <a:r>
              <a:rPr lang="it-IT" sz="1600" b="1" dirty="0">
                <a:solidFill>
                  <a:srgbClr val="FF0000"/>
                </a:solidFill>
                <a:latin typeface="Book Antiqua" panose="02040602050305030304" pitchFamily="18" charset="0"/>
              </a:rPr>
              <a:t>minuti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(prova con terzo ascolto per allievi disabili o con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DSA)</a:t>
            </a:r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TASKS:</a:t>
            </a:r>
          </a:p>
          <a:p>
            <a:pPr marL="1200150" lvl="2" indent="-285750" algn="just">
              <a:spcAft>
                <a:spcPts val="600"/>
              </a:spcAft>
              <a:buFont typeface="Wingdings" charset="2"/>
              <a:buChar char="ü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B1: durata di ciascun audio massimo 4 minuti</a:t>
            </a:r>
          </a:p>
          <a:p>
            <a:pPr marL="1200150" lvl="2" indent="-285750" algn="just">
              <a:spcAft>
                <a:spcPts val="1200"/>
              </a:spcAft>
              <a:buFont typeface="Wingdings" charset="2"/>
              <a:buChar char="ü"/>
            </a:pP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B2 : durata di ciascun audio massimo 4 minuti</a:t>
            </a:r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marL="742950" lvl="1" indent="-285750" algn="just">
              <a:spcAft>
                <a:spcPts val="1200"/>
              </a:spcAft>
              <a:buFont typeface="Wingdings" charset="2"/>
              <a:buChar char="Ø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# DOMANDE: 35-40 item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La prova d’Inglese </a:t>
            </a:r>
            <a:r>
              <a:rPr lang="it-IT" sz="2800" b="1" dirty="0">
                <a:solidFill>
                  <a:srgbClr val="006699"/>
                </a:solidFill>
                <a:latin typeface="Book Antiqua" pitchFamily="18" charset="0"/>
              </a:rPr>
              <a:t>(continua)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29620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250825" y="908050"/>
            <a:ext cx="82296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 rot="5400000">
            <a:off x="-2461418" y="3407568"/>
            <a:ext cx="6096000" cy="3651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it-IT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 flipH="1">
            <a:off x="7315200" y="6553200"/>
            <a:ext cx="1600200" cy="17463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>
              <a:latin typeface="Times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 rot="-5400000">
            <a:off x="8420894" y="6423819"/>
            <a:ext cx="685800" cy="17462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it-IT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140200" y="11255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1600"/>
          </a:p>
        </p:txBody>
      </p:sp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1025" y="0"/>
            <a:ext cx="9429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764208" y="1230426"/>
            <a:ext cx="7436817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La prova </a:t>
            </a:r>
            <a:r>
              <a:rPr lang="it-IT" sz="20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non è differenziata per indirizzi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 poiché si riferisce ad ambiti di competenza comuni previsti nei traguardi di tutti gli indirizzi di studio e non fa riferimento ad aspetti specifici di particolari tipologie di scuola.</a:t>
            </a:r>
            <a:endParaRPr lang="it-IT" sz="20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  <a:p>
            <a:pPr algn="just">
              <a:spcAft>
                <a:spcPts val="1800"/>
              </a:spcAft>
            </a:pP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Si tratta di una prova di </a:t>
            </a:r>
            <a:r>
              <a:rPr lang="it-IT" sz="2000" b="1" dirty="0">
                <a:solidFill>
                  <a:srgbClr val="FF0000"/>
                </a:solidFill>
                <a:latin typeface="Book Antiqua" panose="02040602050305030304" pitchFamily="18" charset="0"/>
              </a:rPr>
              <a:t>comprensione del testo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e non ha contenuti di storia della letteratura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.</a:t>
            </a:r>
            <a:endParaRPr lang="it-IT" sz="2000" b="1" i="1" dirty="0" smtClean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Le domande relative alla </a:t>
            </a:r>
            <a:r>
              <a:rPr lang="it-IT" sz="2000" b="1" dirty="0">
                <a:solidFill>
                  <a:srgbClr val="FF0000"/>
                </a:solidFill>
                <a:latin typeface="Book Antiqua" panose="02040602050305030304" pitchFamily="18" charset="0"/>
              </a:rPr>
              <a:t>riflessione sulla lingua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(conoscenze e competenze grammaticali) per l’ultimo anno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della scuola secondaria di secondo grado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sono organizzate intorno a brevi testi e fanno riferimento alla capacità di utilizzare le conoscenze e le esperienze acquisite per porsi in maniera linguisticamente consapevole di fronte ad essi. Queste domande sono orientate a sollecitare l’osservazione e la riflessione sui nodi linguistici ritenuti più significativi e necessari alla corretta decodifica dei testi. 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84213" y="333375"/>
            <a:ext cx="7129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800" b="1" dirty="0" smtClean="0">
                <a:solidFill>
                  <a:srgbClr val="006699"/>
                </a:solidFill>
                <a:latin typeface="Book Antiqua" pitchFamily="18" charset="0"/>
              </a:rPr>
              <a:t>La prova d’Italiano</a:t>
            </a:r>
            <a:endParaRPr lang="it-IT" sz="2800" b="1" i="1" dirty="0">
              <a:solidFill>
                <a:srgbClr val="006699"/>
              </a:solidFill>
              <a:latin typeface="Book Antiqua" pitchFamily="18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 rot="-5400000">
            <a:off x="-2060023" y="3923183"/>
            <a:ext cx="47525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 b="1" dirty="0" smtClean="0">
                <a:solidFill>
                  <a:srgbClr val="006699"/>
                </a:solidFill>
                <a:latin typeface="Book Antiqua" pitchFamily="18" charset="0"/>
              </a:rPr>
              <a:t>V secondaria di secondo grado (grado 13)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43641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9043</TotalTime>
  <Words>3134</Words>
  <Application>Microsoft Macintosh PowerPoint</Application>
  <PresentationFormat>Presentazione su schermo (4:3)</PresentationFormat>
  <Paragraphs>315</Paragraphs>
  <Slides>34</Slides>
  <Notes>34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34</vt:i4>
      </vt:variant>
    </vt:vector>
  </HeadingPairs>
  <TitlesOfParts>
    <vt:vector size="42" baseType="lpstr">
      <vt:lpstr>Book Antiqua</vt:lpstr>
      <vt:lpstr>Calibri</vt:lpstr>
      <vt:lpstr>Mangal</vt:lpstr>
      <vt:lpstr>ＭＳ Ｐゴシック</vt:lpstr>
      <vt:lpstr>Times</vt:lpstr>
      <vt:lpstr>Wingdings</vt:lpstr>
      <vt:lpstr>Arial</vt:lpstr>
      <vt:lpstr>Tema di Office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Invalsi</dc:creator>
  <cp:lastModifiedBy>Utente di Microsoft Office</cp:lastModifiedBy>
  <cp:revision>668</cp:revision>
  <cp:lastPrinted>2018-10-08T11:18:43Z</cp:lastPrinted>
  <dcterms:created xsi:type="dcterms:W3CDTF">2009-10-28T12:43:59Z</dcterms:created>
  <dcterms:modified xsi:type="dcterms:W3CDTF">2018-12-09T17:31:43Z</dcterms:modified>
</cp:coreProperties>
</file>