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38" d="100"/>
          <a:sy n="38" d="100"/>
        </p:scale>
        <p:origin x="-226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42984-9D61-42BE-8DC1-46186B0D6C4F}" type="datetimeFigureOut">
              <a:rPr lang="it-IT" smtClean="0"/>
              <a:t>14/12/2015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9ECAB-3B4F-4C42-B1D4-1769575C39E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56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0" y="3268345"/>
            <a:ext cx="9144000" cy="146304"/>
            <a:chOff x="0" y="3268345"/>
            <a:chExt cx="9144000" cy="146304"/>
          </a:xfrm>
        </p:grpSpPr>
        <p:sp>
          <p:nvSpPr>
            <p:cNvPr id="13" name="Rectangle 1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57A5-44D0-4434-BAED-244C3672EB55}" type="datetime1">
              <a:rPr lang="it-IT" smtClean="0"/>
              <a:t>14/12/2015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testo vertical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DFACC-437C-483F-AC5A-94936FEDFBF4}" type="datetime1">
              <a:rPr lang="it-IT" smtClean="0"/>
              <a:t>14/12/2015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grpSp>
        <p:nvGrpSpPr>
          <p:cNvPr id="2" name="Group 7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9712" y="6356350"/>
            <a:ext cx="1868424" cy="365125"/>
          </a:xfrm>
        </p:spPr>
        <p:txBody>
          <a:bodyPr/>
          <a:lstStyle/>
          <a:p>
            <a:fld id="{62916DD4-50E7-4BEB-A24B-FDDFBAD7A8A1}" type="datetime1">
              <a:rPr lang="it-IT" smtClean="0"/>
              <a:t>14/12/2015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‹N›</a:t>
            </a:fld>
            <a:endParaRPr lang="it-IT"/>
          </a:p>
        </p:txBody>
      </p:sp>
      <p:grpSp>
        <p:nvGrpSpPr>
          <p:cNvPr id="7" name="Group 6"/>
          <p:cNvGrpSpPr/>
          <p:nvPr/>
        </p:nvGrpSpPr>
        <p:grpSpPr>
          <a:xfrm rot="5400000" flipH="1">
            <a:off x="3332988" y="3384804"/>
            <a:ext cx="6867144" cy="73152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52F04-5325-4835-A4F5-7A64162B5D2B}" type="datetime1">
              <a:rPr lang="it-IT" smtClean="0"/>
              <a:t>14/12/2015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‹N›</a:t>
            </a:fld>
            <a:endParaRPr lang="it-IT"/>
          </a:p>
        </p:txBody>
      </p:sp>
      <p:grpSp>
        <p:nvGrpSpPr>
          <p:cNvPr id="2" name="Group 13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A09D-860D-4D81-BF96-8739B4CCF98C}" type="datetime1">
              <a:rPr lang="it-IT" smtClean="0"/>
              <a:t>14/12/2015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‹N›</a:t>
            </a:fld>
            <a:endParaRPr lang="it-IT"/>
          </a:p>
        </p:txBody>
      </p:sp>
      <p:grpSp>
        <p:nvGrpSpPr>
          <p:cNvPr id="7" name="Group 12"/>
          <p:cNvGrpSpPr/>
          <p:nvPr/>
        </p:nvGrpSpPr>
        <p:grpSpPr>
          <a:xfrm flipH="1">
            <a:off x="0" y="4228465"/>
            <a:ext cx="9144000" cy="146304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06816-4E73-4323-8633-F14F333F13E1}" type="datetime1">
              <a:rPr lang="it-IT" smtClean="0"/>
              <a:t>14/12/2015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grpSp>
        <p:nvGrpSpPr>
          <p:cNvPr id="2" name="Group 14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8F9B-2670-43D2-BB51-CF131A960AF6}" type="datetime1">
              <a:rPr lang="it-IT" smtClean="0"/>
              <a:t>14/12/2015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‹N›</a:t>
            </a:fld>
            <a:endParaRPr lang="it-IT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grpSp>
        <p:nvGrpSpPr>
          <p:cNvPr id="2" name="Group 16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DF74-1092-41E9-927A-5DAC34A07FF1}" type="datetime1">
              <a:rPr lang="it-IT" smtClean="0"/>
              <a:t>14/12/2015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grpSp>
        <p:nvGrpSpPr>
          <p:cNvPr id="2" name="Group 12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2557-3363-4568-B4E6-E8F60DF7809A}" type="datetime1">
              <a:rPr lang="it-IT" smtClean="0"/>
              <a:t>14/12/2015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‹N›</a:t>
            </a:fld>
            <a:endParaRPr lang="it-IT"/>
          </a:p>
        </p:txBody>
      </p:sp>
      <p:grpSp>
        <p:nvGrpSpPr>
          <p:cNvPr id="5" name="Group 10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1569-6C9B-440C-8077-052AE66DAB1C}" type="datetime1">
              <a:rPr lang="it-IT" smtClean="0"/>
              <a:t>14/12/2015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‹N›</a:t>
            </a:fld>
            <a:endParaRPr lang="it-IT"/>
          </a:p>
        </p:txBody>
      </p:sp>
      <p:grpSp>
        <p:nvGrpSpPr>
          <p:cNvPr id="8" name="Group 13"/>
          <p:cNvGrpSpPr/>
          <p:nvPr/>
        </p:nvGrpSpPr>
        <p:grpSpPr>
          <a:xfrm flipH="1">
            <a:off x="0" y="11430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21A8E-D5DF-46A6-9569-5B8703E68AFA}" type="datetime1">
              <a:rPr lang="it-IT" smtClean="0"/>
              <a:t>14/12/2015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‹N›</a:t>
            </a:fld>
            <a:endParaRPr lang="it-IT"/>
          </a:p>
        </p:txBody>
      </p:sp>
      <p:grpSp>
        <p:nvGrpSpPr>
          <p:cNvPr id="3" name="Group 15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453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ysClr val="windowText" lastClr="000000"/>
                </a:solidFill>
              </a:defRPr>
            </a:lvl1pPr>
          </a:lstStyle>
          <a:p>
            <a:fld id="{EE183794-0A24-4C05-A1AC-30259474D771}" type="datetime1">
              <a:rPr lang="it-IT" smtClean="0"/>
              <a:t>14/12/2015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ysClr val="windowText" lastClr="000000"/>
                </a:solidFill>
              </a:defRPr>
            </a:lvl1pPr>
          </a:lstStyle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24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ysClr val="windowText" lastClr="000000"/>
                </a:solidFill>
              </a:defRPr>
            </a:lvl1pPr>
          </a:lstStyle>
          <a:p>
            <a:fld id="{CFF4B85F-3B1A-465F-BED3-D95DDBCD5DAB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ln>
            <a:noFill/>
          </a:ln>
          <a:solidFill>
            <a:srgbClr val="FFFFFF"/>
          </a:solidFill>
          <a:effectLst>
            <a:glow rad="101600">
              <a:schemeClr val="tx2"/>
            </a:glo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6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schema_modello.xls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b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Rilevazioni Nazionali degli apprendimenti</a:t>
            </a:r>
            <a:endParaRPr lang="it-IT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228056"/>
          </a:xfrm>
        </p:spPr>
        <p:txBody>
          <a:bodyPr>
            <a:normAutofit fontScale="92500" lnSpcReduction="10000"/>
          </a:bodyPr>
          <a:lstStyle/>
          <a:p>
            <a:endParaRPr lang="it-IT" dirty="0" smtClean="0"/>
          </a:p>
          <a:p>
            <a:r>
              <a:rPr lang="it-IT" sz="24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Analisi,  riflessioni, azioni</a:t>
            </a:r>
          </a:p>
          <a:p>
            <a:endParaRPr lang="it-IT" sz="2000" b="1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r>
              <a:rPr lang="it-IT" sz="20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10 dicembre 2015</a:t>
            </a:r>
          </a:p>
          <a:p>
            <a:endParaRPr lang="it-IT" sz="2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Maria Teresa Strani</a:t>
            </a:r>
          </a:p>
          <a:p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78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sz="2400" b="1" dirty="0">
                <a:solidFill>
                  <a:srgbClr val="002060"/>
                </a:solidFill>
              </a:rPr>
              <a:t>Analisi delle Prove INVALSI 2015</a:t>
            </a:r>
          </a:p>
          <a:p>
            <a:endParaRPr lang="it-IT" dirty="0" smtClean="0"/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Analisi delle caratteristiche della prova di II Primaria : ITALIANO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Analisi delle caratteristiche della prova di II Primaria : MATEMATICA</a:t>
            </a:r>
          </a:p>
          <a:p>
            <a:pPr marL="0" indent="0">
              <a:buNone/>
            </a:pPr>
            <a:r>
              <a:rPr lang="it-IT" sz="2400" dirty="0"/>
              <a:t> 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Analisi delle caratteristiche della prova di V Primaria : ITALIANO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Analisi delle caratteristiche della prova di V Primaria : MATEMATICA</a:t>
            </a:r>
          </a:p>
          <a:p>
            <a:pPr marL="0" indent="0">
              <a:buNone/>
            </a:pPr>
            <a:r>
              <a:rPr lang="it-IT" sz="2400" dirty="0"/>
              <a:t> 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Analisi delle caratteristiche della prova di III Secondaria di I grado : ITALIANO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Analisi delle caratteristiche della prova di III Secondaria di I grado : MATEMATICA</a:t>
            </a:r>
          </a:p>
          <a:p>
            <a:pPr marL="0" indent="0">
              <a:buNone/>
            </a:pPr>
            <a:r>
              <a:rPr lang="it-IT" sz="2400" dirty="0"/>
              <a:t> 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Analisi delle caratteristiche della prova di II Secondaria : ITALIANO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Analisi delle caratteristiche della prova di II Secondaria : MATEMATICA</a:t>
            </a:r>
          </a:p>
          <a:p>
            <a:pPr marL="0" indent="0">
              <a:buNone/>
            </a:pPr>
            <a:endParaRPr lang="it-IT" sz="2400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10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ndietro o precedente 5">
            <a:hlinkClick r:id="rId2" action="ppaction://hlinksldjump" highlightClick="1"/>
          </p:cNvPr>
          <p:cNvSpPr/>
          <p:nvPr/>
        </p:nvSpPr>
        <p:spPr>
          <a:xfrm>
            <a:off x="8460432" y="6381328"/>
            <a:ext cx="216024" cy="1440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347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800" b="1" dirty="0">
                <a:solidFill>
                  <a:srgbClr val="002060"/>
                </a:solidFill>
              </a:rPr>
              <a:t>Costruzione di prove di valutazione per competenze </a:t>
            </a:r>
            <a:r>
              <a:rPr lang="it-IT" sz="2800" b="1" dirty="0" smtClean="0">
                <a:solidFill>
                  <a:srgbClr val="002060"/>
                </a:solidFill>
              </a:rPr>
              <a:t>disciplinari</a:t>
            </a:r>
          </a:p>
          <a:p>
            <a:pPr marL="0" indent="0">
              <a:buNone/>
            </a:pPr>
            <a:endParaRPr lang="it-IT" sz="2800" b="1" dirty="0">
              <a:solidFill>
                <a:srgbClr val="002060"/>
              </a:solidFill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Processo di costruzione delle prove : validità del contenuto e analisi formale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Costruzione delle domande e delle prove a risposta chiusa per le diverse classi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Analisi delle difficoltà registrate nella somministrazione delle prove standardizzate</a:t>
            </a:r>
          </a:p>
          <a:p>
            <a:pPr marL="0" indent="0">
              <a:buNone/>
            </a:pPr>
            <a:r>
              <a:rPr lang="it-IT" sz="2800" b="1" dirty="0"/>
              <a:t> </a:t>
            </a:r>
            <a:endParaRPr lang="it-IT" sz="2800" dirty="0"/>
          </a:p>
          <a:p>
            <a:pPr marL="0" indent="0">
              <a:buNone/>
            </a:pPr>
            <a:endParaRPr lang="it-IT" sz="2800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11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/>
          </a:p>
        </p:txBody>
      </p:sp>
      <p:sp>
        <p:nvSpPr>
          <p:cNvPr id="6" name="Indietro o precedente 5">
            <a:hlinkClick r:id="rId2" action="ppaction://hlinksldjump" highlightClick="1"/>
          </p:cNvPr>
          <p:cNvSpPr/>
          <p:nvPr/>
        </p:nvSpPr>
        <p:spPr>
          <a:xfrm>
            <a:off x="8316416" y="6237312"/>
            <a:ext cx="288032" cy="1440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562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400" b="1" dirty="0" smtClean="0"/>
              <a:t>TEMPI</a:t>
            </a:r>
          </a:p>
          <a:p>
            <a:pPr marL="0" indent="0" algn="ctr">
              <a:buNone/>
            </a:pPr>
            <a:endParaRPr lang="it-IT" sz="2400" b="1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b="1" dirty="0" smtClean="0"/>
              <a:t>I e II  incontro         gennaio 2016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b="1" dirty="0" smtClean="0"/>
              <a:t>III incontro 	    febbraio 2016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it-IT" sz="2400" b="1" dirty="0"/>
          </a:p>
          <a:p>
            <a:pPr marL="0" indent="0" algn="ctr">
              <a:buNone/>
            </a:pPr>
            <a:r>
              <a:rPr lang="it-IT" sz="2400" b="1" dirty="0" smtClean="0"/>
              <a:t>DURATA</a:t>
            </a:r>
          </a:p>
          <a:p>
            <a:pPr marL="0" indent="0" algn="ctr">
              <a:buNone/>
            </a:pPr>
            <a:endParaRPr lang="it-IT" sz="2400" b="1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b="1" dirty="0" smtClean="0"/>
              <a:t>I e II incontro 		3 ore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b="1" dirty="0" smtClean="0"/>
              <a:t>III incontro 		4 ore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it-IT" sz="2400" b="1" dirty="0"/>
          </a:p>
          <a:p>
            <a:pPr algn="just">
              <a:buFont typeface="Wingdings" panose="05000000000000000000" pitchFamily="2" charset="2"/>
              <a:buChar char="Ø"/>
            </a:pPr>
            <a:endParaRPr lang="it-IT" sz="2400" b="1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12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4809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it-IT" sz="2800" b="1" dirty="0" smtClean="0">
                <a:solidFill>
                  <a:srgbClr val="002060"/>
                </a:solidFill>
              </a:rPr>
              <a:t>Attività di Ricerca/Azione</a:t>
            </a:r>
          </a:p>
          <a:p>
            <a:pPr marL="0" indent="0" algn="ctr">
              <a:buNone/>
            </a:pPr>
            <a:endParaRPr lang="it-IT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800" dirty="0" smtClean="0">
                <a:solidFill>
                  <a:srgbClr val="002060"/>
                </a:solidFill>
              </a:rPr>
              <a:t>I docenti/tutors </a:t>
            </a:r>
            <a:r>
              <a:rPr lang="it-IT" sz="2800" dirty="0">
                <a:solidFill>
                  <a:srgbClr val="002060"/>
                </a:solidFill>
              </a:rPr>
              <a:t>affiancheranno i  gruppi di lavoro disciplinari presso  l’Istituto di appartenenza nello svolgimento delle seguenti attività :</a:t>
            </a:r>
          </a:p>
          <a:p>
            <a:pPr marL="0" indent="0">
              <a:buNone/>
            </a:pPr>
            <a:r>
              <a:rPr lang="it-IT" sz="2800" dirty="0">
                <a:solidFill>
                  <a:srgbClr val="002060"/>
                </a:solidFill>
              </a:rPr>
              <a:t> 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it-IT" sz="2800" dirty="0">
                <a:solidFill>
                  <a:srgbClr val="002060"/>
                </a:solidFill>
              </a:rPr>
              <a:t>Realizzazione di unità di Apprendimento secondo  una didattica per competenze.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it-IT" sz="2800" dirty="0">
                <a:solidFill>
                  <a:srgbClr val="002060"/>
                </a:solidFill>
              </a:rPr>
              <a:t>Analisi delle Prove INVALSI 2015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it-IT" sz="2800" dirty="0">
                <a:solidFill>
                  <a:srgbClr val="002060"/>
                </a:solidFill>
              </a:rPr>
              <a:t>Il costrutto delle prove per la rilevazione degli apprendimenti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it-IT" sz="2800" dirty="0">
                <a:solidFill>
                  <a:srgbClr val="002060"/>
                </a:solidFill>
              </a:rPr>
              <a:t>Il processo di costruzione delle prove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it-IT" sz="2800" dirty="0">
                <a:solidFill>
                  <a:srgbClr val="002060"/>
                </a:solidFill>
              </a:rPr>
              <a:t>Costruzione di prove di valutazione per competenze dai gruppi di lavoro</a:t>
            </a:r>
          </a:p>
          <a:p>
            <a:pPr marL="0" indent="0" algn="just">
              <a:buNone/>
            </a:pPr>
            <a:endParaRPr lang="it-IT" sz="2800" b="1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13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87865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800" b="1" dirty="0" smtClean="0">
                <a:solidFill>
                  <a:srgbClr val="FF0066"/>
                </a:solidFill>
                <a:hlinkClick r:id="rId2" action="ppaction://hlinkfile"/>
              </a:rPr>
              <a:t>Modello  Organizzativo</a:t>
            </a:r>
            <a:endParaRPr lang="it-IT" sz="2800" b="1" dirty="0" smtClean="0">
              <a:solidFill>
                <a:srgbClr val="FF0066"/>
              </a:solidFill>
            </a:endParaRPr>
          </a:p>
          <a:p>
            <a:pPr marL="0" indent="0" algn="ctr">
              <a:buNone/>
            </a:pPr>
            <a:endParaRPr lang="it-IT" sz="2800" b="1" dirty="0" smtClean="0">
              <a:solidFill>
                <a:srgbClr val="FF0066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b="1" dirty="0" smtClean="0">
                <a:solidFill>
                  <a:srgbClr val="002060"/>
                </a:solidFill>
              </a:rPr>
              <a:t>Comitato Tecnico Regionale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b="1" dirty="0" smtClean="0">
                <a:solidFill>
                  <a:srgbClr val="002060"/>
                </a:solidFill>
              </a:rPr>
              <a:t>Comitati Tecnici Provinciali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b="1" dirty="0" smtClean="0">
                <a:solidFill>
                  <a:srgbClr val="002060"/>
                </a:solidFill>
              </a:rPr>
              <a:t>Istituti Polo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b="1" dirty="0" smtClean="0">
                <a:solidFill>
                  <a:srgbClr val="002060"/>
                </a:solidFill>
              </a:rPr>
              <a:t>Nuclei di Coordinamento per ciascun Istituto Polo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b="1" dirty="0" smtClean="0">
                <a:solidFill>
                  <a:srgbClr val="002060"/>
                </a:solidFill>
              </a:rPr>
              <a:t>Docenti Tutor (Italiano/Matematica)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b="1" dirty="0" smtClean="0">
                <a:solidFill>
                  <a:srgbClr val="002060"/>
                </a:solidFill>
              </a:rPr>
              <a:t>Docenti di Italiano e Matematica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it-IT" sz="2400" b="1" dirty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it-IT" sz="2400" b="1" dirty="0" smtClean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14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78431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it-IT" sz="2800" b="1" dirty="0" smtClean="0">
                <a:solidFill>
                  <a:srgbClr val="002060"/>
                </a:solidFill>
              </a:rPr>
              <a:t>Prodotto Finale</a:t>
            </a:r>
          </a:p>
          <a:p>
            <a:r>
              <a:rPr lang="it-IT" sz="2600" dirty="0">
                <a:solidFill>
                  <a:srgbClr val="002060"/>
                </a:solidFill>
              </a:rPr>
              <a:t>I diversi  gruppi di lavoro presso gli Istituti partecipanti realizzeranno  un </a:t>
            </a:r>
            <a:r>
              <a:rPr lang="it-IT" sz="2600" b="1" i="1" dirty="0">
                <a:solidFill>
                  <a:srgbClr val="FF0066"/>
                </a:solidFill>
              </a:rPr>
              <a:t>percorso tematico</a:t>
            </a:r>
            <a:r>
              <a:rPr lang="it-IT" sz="2600" dirty="0">
                <a:solidFill>
                  <a:srgbClr val="002060"/>
                </a:solidFill>
              </a:rPr>
              <a:t>, affrontato secondo la metodologia della </a:t>
            </a:r>
            <a:r>
              <a:rPr lang="it-IT" sz="2600" b="1" i="1" dirty="0">
                <a:solidFill>
                  <a:srgbClr val="002060"/>
                </a:solidFill>
              </a:rPr>
              <a:t>didattica per competenze </a:t>
            </a:r>
            <a:r>
              <a:rPr lang="it-IT" sz="2600" dirty="0" smtClean="0">
                <a:solidFill>
                  <a:srgbClr val="002060"/>
                </a:solidFill>
              </a:rPr>
              <a:t>con le </a:t>
            </a:r>
            <a:r>
              <a:rPr lang="it-IT" sz="2600" dirty="0">
                <a:solidFill>
                  <a:srgbClr val="002060"/>
                </a:solidFill>
              </a:rPr>
              <a:t>attività </a:t>
            </a:r>
            <a:r>
              <a:rPr lang="it-IT" sz="2600" dirty="0" smtClean="0">
                <a:solidFill>
                  <a:srgbClr val="002060"/>
                </a:solidFill>
              </a:rPr>
              <a:t>laboratoriali e </a:t>
            </a:r>
            <a:r>
              <a:rPr lang="it-IT" sz="2600" dirty="0">
                <a:solidFill>
                  <a:srgbClr val="002060"/>
                </a:solidFill>
              </a:rPr>
              <a:t>la stesura di prove di verifica.</a:t>
            </a:r>
          </a:p>
          <a:p>
            <a:pPr marL="0" indent="0">
              <a:buNone/>
            </a:pPr>
            <a:r>
              <a:rPr lang="it-IT" sz="2600" dirty="0">
                <a:solidFill>
                  <a:srgbClr val="002060"/>
                </a:solidFill>
              </a:rPr>
              <a:t> </a:t>
            </a:r>
          </a:p>
          <a:p>
            <a:r>
              <a:rPr lang="it-IT" sz="2600" dirty="0">
                <a:solidFill>
                  <a:srgbClr val="002060"/>
                </a:solidFill>
              </a:rPr>
              <a:t>Per tutte le diverse tipologie di prodotto finale sarà prevista una </a:t>
            </a:r>
            <a:r>
              <a:rPr lang="it-IT" sz="2600" b="1" dirty="0">
                <a:solidFill>
                  <a:srgbClr val="002060"/>
                </a:solidFill>
              </a:rPr>
              <a:t>sintesi multimediale </a:t>
            </a:r>
            <a:r>
              <a:rPr lang="it-IT" sz="2600" dirty="0">
                <a:solidFill>
                  <a:srgbClr val="002060"/>
                </a:solidFill>
              </a:rPr>
              <a:t>della didattica svolta e della </a:t>
            </a:r>
            <a:r>
              <a:rPr lang="it-IT" sz="2600" b="1" i="1" dirty="0">
                <a:solidFill>
                  <a:srgbClr val="00CC00"/>
                </a:solidFill>
              </a:rPr>
              <a:t>prova di verifica</a:t>
            </a:r>
            <a:r>
              <a:rPr lang="it-IT" sz="2600" i="1" dirty="0">
                <a:solidFill>
                  <a:srgbClr val="002060"/>
                </a:solidFill>
              </a:rPr>
              <a:t> </a:t>
            </a:r>
            <a:r>
              <a:rPr lang="it-IT" sz="2600" dirty="0">
                <a:solidFill>
                  <a:srgbClr val="002060"/>
                </a:solidFill>
              </a:rPr>
              <a:t>proposta alle classi. Tutti i lavori prodotti dovranno essere  trasferiti   su supporto informatico apposito per una successiva pubblicazione su web dell’Istituto.</a:t>
            </a:r>
          </a:p>
          <a:p>
            <a:pPr marL="0" indent="0" algn="ctr">
              <a:buNone/>
            </a:pPr>
            <a:endParaRPr lang="it-IT" sz="2800" b="1" dirty="0">
              <a:solidFill>
                <a:srgbClr val="00206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15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84976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88171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it-IT" dirty="0" smtClean="0"/>
              <a:t>Istituti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2800" b="1" dirty="0" smtClean="0">
                <a:solidFill>
                  <a:srgbClr val="FF0066"/>
                </a:solidFill>
              </a:rPr>
              <a:t>Roma e provincia</a:t>
            </a:r>
          </a:p>
          <a:p>
            <a:pPr marL="0" indent="0">
              <a:buNone/>
            </a:pPr>
            <a:r>
              <a:rPr lang="it-IT" sz="2400" b="1" dirty="0"/>
              <a:t> </a:t>
            </a:r>
            <a:r>
              <a:rPr lang="it-IT" sz="2400" b="1" dirty="0" smtClean="0"/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I.C. Fratelli Cervi – </a:t>
            </a:r>
            <a:r>
              <a:rPr lang="it-IT" sz="2400" b="1" dirty="0" err="1" smtClean="0">
                <a:solidFill>
                  <a:srgbClr val="002060"/>
                </a:solidFill>
              </a:rPr>
              <a:t>Rm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I.C. Via delle Azzorre – </a:t>
            </a:r>
            <a:r>
              <a:rPr lang="it-IT" sz="2400" b="1" dirty="0" err="1" smtClean="0">
                <a:solidFill>
                  <a:srgbClr val="002060"/>
                </a:solidFill>
              </a:rPr>
              <a:t>Rm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I.C. Belforte del Chienti – </a:t>
            </a:r>
            <a:r>
              <a:rPr lang="it-IT" sz="2400" b="1" dirty="0" err="1" smtClean="0">
                <a:solidFill>
                  <a:srgbClr val="002060"/>
                </a:solidFill>
              </a:rPr>
              <a:t>Rm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I.C. Casalotti - </a:t>
            </a:r>
            <a:r>
              <a:rPr lang="it-IT" sz="2400" b="1" dirty="0" err="1" smtClean="0">
                <a:solidFill>
                  <a:srgbClr val="002060"/>
                </a:solidFill>
              </a:rPr>
              <a:t>Rm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I.C. Don Milani – Guidonia – </a:t>
            </a:r>
            <a:r>
              <a:rPr lang="it-IT" sz="2400" b="1" dirty="0" err="1" smtClean="0">
                <a:solidFill>
                  <a:srgbClr val="002060"/>
                </a:solidFill>
              </a:rPr>
              <a:t>Rm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I.C. G. Garibaldi – Genazzano – </a:t>
            </a:r>
            <a:r>
              <a:rPr lang="it-IT" sz="2400" b="1" dirty="0" err="1" smtClean="0">
                <a:solidFill>
                  <a:srgbClr val="002060"/>
                </a:solidFill>
              </a:rPr>
              <a:t>Rm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I.C. Civitella S. Paolo – Civitella S. Paolo - </a:t>
            </a:r>
            <a:r>
              <a:rPr lang="it-IT" sz="2400" b="1" dirty="0" err="1" smtClean="0">
                <a:solidFill>
                  <a:srgbClr val="002060"/>
                </a:solidFill>
              </a:rPr>
              <a:t>Rm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L. Classico </a:t>
            </a:r>
            <a:r>
              <a:rPr lang="it-IT" sz="2400" b="1" dirty="0" err="1" smtClean="0">
                <a:solidFill>
                  <a:srgbClr val="002060"/>
                </a:solidFill>
              </a:rPr>
              <a:t>Vivona</a:t>
            </a:r>
            <a:r>
              <a:rPr lang="it-IT" sz="2400" b="1" dirty="0" smtClean="0">
                <a:solidFill>
                  <a:srgbClr val="002060"/>
                </a:solidFill>
              </a:rPr>
              <a:t> – </a:t>
            </a:r>
            <a:r>
              <a:rPr lang="it-IT" sz="2400" b="1" dirty="0" err="1" smtClean="0">
                <a:solidFill>
                  <a:srgbClr val="002060"/>
                </a:solidFill>
              </a:rPr>
              <a:t>Rm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L. Scientifico Labriola – </a:t>
            </a:r>
            <a:r>
              <a:rPr lang="it-IT" sz="2400" b="1" dirty="0" err="1" smtClean="0">
                <a:solidFill>
                  <a:srgbClr val="002060"/>
                </a:solidFill>
              </a:rPr>
              <a:t>Rm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L. Scientifico Avogadro - </a:t>
            </a:r>
            <a:r>
              <a:rPr lang="it-IT" sz="2400" b="1" dirty="0" err="1" smtClean="0">
                <a:solidFill>
                  <a:srgbClr val="002060"/>
                </a:solidFill>
              </a:rPr>
              <a:t>Rm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I.I.S. Battisti – Velletri- </a:t>
            </a:r>
            <a:r>
              <a:rPr lang="it-IT" sz="2400" b="1" dirty="0" err="1" smtClean="0">
                <a:solidFill>
                  <a:srgbClr val="002060"/>
                </a:solidFill>
              </a:rPr>
              <a:t>Rm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I.I.S. Via dell’Immacolata – Civitavecchia - </a:t>
            </a:r>
            <a:r>
              <a:rPr lang="it-IT" sz="2400" b="1" dirty="0" err="1" smtClean="0">
                <a:solidFill>
                  <a:srgbClr val="002060"/>
                </a:solidFill>
              </a:rPr>
              <a:t>Rm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algn="just"/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16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93743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dirty="0"/>
              <a:t>Istituti </a:t>
            </a:r>
            <a:endParaRPr lang="it-IT" dirty="0" smtClean="0"/>
          </a:p>
          <a:p>
            <a:pPr marL="0" indent="0" algn="ctr">
              <a:buNone/>
            </a:pPr>
            <a:endParaRPr lang="it-IT" dirty="0"/>
          </a:p>
          <a:p>
            <a:pPr>
              <a:buFont typeface="Wingdings" panose="05000000000000000000" pitchFamily="2" charset="2"/>
              <a:buChar char="§"/>
            </a:pPr>
            <a:r>
              <a:rPr lang="it-IT" sz="2800" b="1" dirty="0" smtClean="0">
                <a:solidFill>
                  <a:srgbClr val="FF0066"/>
                </a:solidFill>
              </a:rPr>
              <a:t>Frosinone </a:t>
            </a:r>
            <a:r>
              <a:rPr lang="it-IT" sz="2800" b="1" dirty="0">
                <a:solidFill>
                  <a:srgbClr val="FF0066"/>
                </a:solidFill>
              </a:rPr>
              <a:t>e </a:t>
            </a:r>
            <a:r>
              <a:rPr lang="it-IT" sz="2800" b="1" dirty="0" smtClean="0">
                <a:solidFill>
                  <a:srgbClr val="FF0066"/>
                </a:solidFill>
              </a:rPr>
              <a:t>provincia</a:t>
            </a:r>
          </a:p>
          <a:p>
            <a:pPr marL="0" indent="0">
              <a:buNone/>
            </a:pPr>
            <a:r>
              <a:rPr lang="it-IT" b="1" dirty="0" smtClean="0">
                <a:solidFill>
                  <a:srgbClr val="FF0066"/>
                </a:solidFill>
              </a:rPr>
              <a:t>   </a:t>
            </a:r>
            <a:r>
              <a:rPr lang="it-IT" sz="2400" b="1" dirty="0" smtClean="0">
                <a:solidFill>
                  <a:srgbClr val="002060"/>
                </a:solidFill>
              </a:rPr>
              <a:t>I.C. Frosinone IV  - </a:t>
            </a:r>
            <a:r>
              <a:rPr lang="it-IT" sz="2400" b="1" dirty="0" err="1" smtClean="0">
                <a:solidFill>
                  <a:srgbClr val="002060"/>
                </a:solidFill>
              </a:rPr>
              <a:t>Fr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  I.C. Cassino I  - Cassino - </a:t>
            </a:r>
            <a:r>
              <a:rPr lang="it-IT" sz="2400" b="1" dirty="0" err="1" smtClean="0">
                <a:solidFill>
                  <a:srgbClr val="002060"/>
                </a:solidFill>
              </a:rPr>
              <a:t>Fr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  L. Scientifico Severi - </a:t>
            </a:r>
            <a:r>
              <a:rPr lang="it-IT" sz="2400" b="1" dirty="0" err="1" smtClean="0">
                <a:solidFill>
                  <a:srgbClr val="002060"/>
                </a:solidFill>
              </a:rPr>
              <a:t>Fr</a:t>
            </a:r>
            <a:endParaRPr lang="it-IT" sz="24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17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74828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/>
              <a:t>Istituti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2800" b="1" dirty="0" smtClean="0">
                <a:solidFill>
                  <a:srgbClr val="FF0066"/>
                </a:solidFill>
              </a:rPr>
              <a:t>Rieti </a:t>
            </a:r>
            <a:r>
              <a:rPr lang="it-IT" sz="2800" b="1" dirty="0">
                <a:solidFill>
                  <a:srgbClr val="FF0066"/>
                </a:solidFill>
              </a:rPr>
              <a:t>e </a:t>
            </a:r>
            <a:r>
              <a:rPr lang="it-IT" sz="2800" b="1" dirty="0" smtClean="0">
                <a:solidFill>
                  <a:srgbClr val="FF0066"/>
                </a:solidFill>
              </a:rPr>
              <a:t>provincia</a:t>
            </a: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  I.T.I.S. Rosatelli – </a:t>
            </a:r>
            <a:r>
              <a:rPr lang="it-IT" sz="2400" b="1" dirty="0" err="1" smtClean="0">
                <a:solidFill>
                  <a:srgbClr val="002060"/>
                </a:solidFill>
              </a:rPr>
              <a:t>Ri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it-IT" sz="2400" b="1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it-IT" sz="2800" b="1" dirty="0" smtClean="0">
                <a:solidFill>
                  <a:srgbClr val="FF0066"/>
                </a:solidFill>
              </a:rPr>
              <a:t>Latina e provincia</a:t>
            </a:r>
          </a:p>
          <a:p>
            <a:pPr marL="0" indent="0">
              <a:buNone/>
            </a:pPr>
            <a:r>
              <a:rPr lang="it-IT" sz="2800" b="1" dirty="0">
                <a:solidFill>
                  <a:srgbClr val="FF0066"/>
                </a:solidFill>
              </a:rPr>
              <a:t> </a:t>
            </a:r>
            <a:r>
              <a:rPr lang="it-IT" sz="2800" b="1" dirty="0" smtClean="0">
                <a:solidFill>
                  <a:srgbClr val="FF0066"/>
                </a:solidFill>
              </a:rPr>
              <a:t>  </a:t>
            </a:r>
            <a:r>
              <a:rPr lang="it-IT" sz="2400" b="1" dirty="0" smtClean="0">
                <a:solidFill>
                  <a:srgbClr val="002060"/>
                </a:solidFill>
              </a:rPr>
              <a:t>I.I.S. Campus </a:t>
            </a:r>
            <a:r>
              <a:rPr lang="it-IT" sz="2400" b="1" dirty="0" err="1" smtClean="0">
                <a:solidFill>
                  <a:srgbClr val="002060"/>
                </a:solidFill>
              </a:rPr>
              <a:t>Ramadu</a:t>
            </a:r>
            <a:r>
              <a:rPr lang="it-IT" sz="2400" b="1" dirty="0" smtClean="0">
                <a:solidFill>
                  <a:srgbClr val="002060"/>
                </a:solidFill>
              </a:rPr>
              <a:t>’ – Cisterna di Lt</a:t>
            </a:r>
          </a:p>
          <a:p>
            <a:pPr marL="0" indent="0">
              <a:buNone/>
            </a:pPr>
            <a:endParaRPr lang="it-IT" sz="2400" b="1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it-IT" sz="2800" b="1" dirty="0" smtClean="0">
                <a:solidFill>
                  <a:srgbClr val="FF0066"/>
                </a:solidFill>
              </a:rPr>
              <a:t>Viterbo e provincia</a:t>
            </a:r>
          </a:p>
          <a:p>
            <a:pPr marL="0" indent="0">
              <a:buNone/>
            </a:pPr>
            <a:r>
              <a:rPr lang="it-IT" sz="2800" b="1" dirty="0">
                <a:solidFill>
                  <a:srgbClr val="FF0066"/>
                </a:solidFill>
              </a:rPr>
              <a:t> </a:t>
            </a:r>
            <a:r>
              <a:rPr lang="it-IT" sz="2800" b="1" dirty="0" smtClean="0">
                <a:solidFill>
                  <a:srgbClr val="FF0066"/>
                </a:solidFill>
              </a:rPr>
              <a:t>   </a:t>
            </a:r>
            <a:r>
              <a:rPr lang="it-IT" sz="2400" b="1" dirty="0" smtClean="0">
                <a:solidFill>
                  <a:srgbClr val="002060"/>
                </a:solidFill>
              </a:rPr>
              <a:t>I.I.S. Carlo Alberto dalla Chiesa – Montefiascone - </a:t>
            </a:r>
            <a:r>
              <a:rPr lang="it-IT" sz="2400" b="1" dirty="0" err="1" smtClean="0">
                <a:solidFill>
                  <a:srgbClr val="002060"/>
                </a:solidFill>
              </a:rPr>
              <a:t>Vt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it-IT" b="1" dirty="0">
              <a:solidFill>
                <a:srgbClr val="FF0066"/>
              </a:solidFill>
            </a:endParaRPr>
          </a:p>
          <a:p>
            <a:pPr marL="0" indent="0" algn="ctr">
              <a:buNone/>
            </a:pP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18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/>
          </a:p>
        </p:txBody>
      </p:sp>
      <p:sp>
        <p:nvSpPr>
          <p:cNvPr id="6" name="Indietro o precedente 5">
            <a:hlinkClick r:id="rId2" action="ppaction://hlinksldjump" highlightClick="1"/>
          </p:cNvPr>
          <p:cNvSpPr/>
          <p:nvPr/>
        </p:nvSpPr>
        <p:spPr>
          <a:xfrm>
            <a:off x="971600" y="6309320"/>
            <a:ext cx="288032" cy="1440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892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8097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sz="24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Finalità</a:t>
            </a:r>
          </a:p>
          <a:p>
            <a:pPr marL="0" indent="0" algn="ctr">
              <a:buNone/>
            </a:pPr>
            <a:endParaRPr lang="it-IT" sz="2400" b="1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it-IT" sz="20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Lettura dei risultati per le singole Scuole</a:t>
            </a:r>
          </a:p>
          <a:p>
            <a:pPr>
              <a:buFont typeface="Wingdings" panose="05000000000000000000" pitchFamily="2" charset="2"/>
              <a:buChar char="§"/>
            </a:pPr>
            <a:endParaRPr lang="it-IT" sz="2000" dirty="0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it-IT" sz="20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Riflessione sulla propria programmazione didattica e curricolare</a:t>
            </a:r>
          </a:p>
          <a:p>
            <a:pPr>
              <a:buFont typeface="Wingdings" panose="05000000000000000000" pitchFamily="2" charset="2"/>
              <a:buChar char="§"/>
            </a:pPr>
            <a:endParaRPr lang="it-IT" sz="2000" dirty="0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it-IT" sz="20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Stimolare i processi di autovalutazione e di miglioramento alla base del Sistema Nazionale di Valutazione (SNV)</a:t>
            </a:r>
          </a:p>
          <a:p>
            <a:pPr>
              <a:buFont typeface="Wingdings" panose="05000000000000000000" pitchFamily="2" charset="2"/>
              <a:buChar char="§"/>
            </a:pPr>
            <a:endParaRPr lang="it-IT" sz="2000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it-IT" sz="20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Attivare azioni per recuperare la partecipazione degli  studenti </a:t>
            </a:r>
          </a:p>
          <a:p>
            <a:pPr>
              <a:buFont typeface="Wingdings" panose="05000000000000000000" pitchFamily="2" charset="2"/>
              <a:buChar char="§"/>
            </a:pPr>
            <a:endParaRPr lang="it-IT" sz="2000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it-IT" sz="20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Restituire credibilità e fiducia nella valutazione nazionale degli apprendimenti quale occasione di autovalutazione della didattica dei docenti.</a:t>
            </a:r>
          </a:p>
          <a:p>
            <a:pPr>
              <a:buFont typeface="Wingdings" panose="05000000000000000000" pitchFamily="2" charset="2"/>
              <a:buChar char="§"/>
            </a:pPr>
            <a:endParaRPr 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814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99616"/>
            <a:ext cx="8507288" cy="46265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U.S.R. Lazio</a:t>
            </a:r>
          </a:p>
          <a:p>
            <a:pPr marL="0" indent="0"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I  Fase</a:t>
            </a:r>
          </a:p>
          <a:p>
            <a:pPr marL="0" indent="0">
              <a:buNone/>
            </a:pPr>
            <a:r>
              <a:rPr lang="it-IT" sz="2400" b="1" dirty="0">
                <a:solidFill>
                  <a:srgbClr val="002060"/>
                </a:solidFill>
              </a:rPr>
              <a:t>	</a:t>
            </a:r>
            <a:r>
              <a:rPr lang="it-IT" sz="2400" dirty="0" smtClean="0">
                <a:solidFill>
                  <a:srgbClr val="002060"/>
                </a:solidFill>
              </a:rPr>
              <a:t>Conferenze per Dirigenti Scolastici e docenti referenti 	per la valutazione e/o Responsabili delle Prove Invalsi</a:t>
            </a:r>
          </a:p>
          <a:p>
            <a:pPr marL="0" indent="0">
              <a:buNone/>
            </a:pPr>
            <a:r>
              <a:rPr lang="it-IT" sz="2400" dirty="0">
                <a:solidFill>
                  <a:srgbClr val="002060"/>
                </a:solidFill>
              </a:rPr>
              <a:t>	</a:t>
            </a:r>
            <a:endParaRPr lang="it-IT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400" dirty="0">
                <a:solidFill>
                  <a:srgbClr val="002060"/>
                </a:solidFill>
              </a:rPr>
              <a:t>	</a:t>
            </a:r>
            <a:r>
              <a:rPr lang="it-IT" sz="2400" dirty="0" smtClean="0">
                <a:solidFill>
                  <a:srgbClr val="002060"/>
                </a:solidFill>
              </a:rPr>
              <a:t>Lettura ed interpretazione dei risultati degli apprendimenti</a:t>
            </a:r>
          </a:p>
          <a:p>
            <a:pPr marL="0" indent="0">
              <a:buNone/>
            </a:pPr>
            <a:r>
              <a:rPr lang="it-IT" sz="2400" dirty="0">
                <a:solidFill>
                  <a:srgbClr val="002060"/>
                </a:solidFill>
              </a:rPr>
              <a:t>	</a:t>
            </a:r>
            <a:r>
              <a:rPr lang="it-IT" sz="2400" dirty="0" smtClean="0">
                <a:solidFill>
                  <a:srgbClr val="002060"/>
                </a:solidFill>
              </a:rPr>
              <a:t>con la consulenza di esperti dell’Invalsi e loro utilizzo per 	una autovalutazione della didattica con  lo sviluppo di azioni 	di miglioramento (</a:t>
            </a:r>
            <a:r>
              <a:rPr lang="it-IT" sz="2400" dirty="0" err="1" smtClean="0">
                <a:solidFill>
                  <a:srgbClr val="002060"/>
                </a:solidFill>
              </a:rPr>
              <a:t>PdM</a:t>
            </a:r>
            <a:r>
              <a:rPr lang="it-IT" sz="2400" dirty="0" smtClean="0">
                <a:solidFill>
                  <a:srgbClr val="002060"/>
                </a:solidFill>
              </a:rPr>
              <a:t>) </a:t>
            </a:r>
          </a:p>
          <a:p>
            <a:pPr marL="0" indent="0">
              <a:buNone/>
            </a:pPr>
            <a:endParaRPr lang="it-IT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it-IT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803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499616"/>
            <a:ext cx="8507288" cy="4809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400" b="1" dirty="0">
                <a:solidFill>
                  <a:srgbClr val="002060"/>
                </a:solidFill>
              </a:rPr>
              <a:t>U.S.R. Lazio</a:t>
            </a:r>
          </a:p>
          <a:p>
            <a:pPr marL="0" indent="0"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II Fase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2400" b="1" dirty="0">
                <a:solidFill>
                  <a:srgbClr val="002060"/>
                </a:solidFill>
              </a:rPr>
              <a:t>	</a:t>
            </a:r>
            <a:r>
              <a:rPr lang="it-IT" sz="2400" dirty="0" smtClean="0">
                <a:solidFill>
                  <a:srgbClr val="002060"/>
                </a:solidFill>
              </a:rPr>
              <a:t>Individuazione di </a:t>
            </a:r>
            <a:r>
              <a:rPr lang="it-IT" sz="2400" b="1" dirty="0" smtClean="0">
                <a:solidFill>
                  <a:srgbClr val="002060"/>
                </a:solidFill>
                <a:hlinkClick r:id="rId2" action="ppaction://hlinksldjump"/>
              </a:rPr>
              <a:t>Istituti Polo </a:t>
            </a:r>
            <a:r>
              <a:rPr lang="it-IT" sz="2400" dirty="0" smtClean="0">
                <a:solidFill>
                  <a:srgbClr val="002060"/>
                </a:solidFill>
              </a:rPr>
              <a:t>secondo le diverse 	tipologie di indirizzi di studio presenti sul territorio</a:t>
            </a:r>
          </a:p>
          <a:p>
            <a:pPr marL="0" indent="0">
              <a:buNone/>
            </a:pPr>
            <a:r>
              <a:rPr lang="it-IT" sz="2400" dirty="0">
                <a:solidFill>
                  <a:srgbClr val="002060"/>
                </a:solidFill>
              </a:rPr>
              <a:t>	</a:t>
            </a:r>
            <a:r>
              <a:rPr lang="it-IT" sz="2400" dirty="0" smtClean="0">
                <a:solidFill>
                  <a:srgbClr val="002060"/>
                </a:solidFill>
              </a:rPr>
              <a:t>per supportare la realizzazione di </a:t>
            </a:r>
            <a:r>
              <a:rPr lang="it-IT" sz="2400" b="1" dirty="0" smtClean="0">
                <a:solidFill>
                  <a:srgbClr val="002060"/>
                </a:solidFill>
              </a:rPr>
              <a:t>attività formative di 	ricerca/azione</a:t>
            </a:r>
            <a:r>
              <a:rPr lang="it-IT" sz="2400" dirty="0" smtClean="0">
                <a:solidFill>
                  <a:srgbClr val="002060"/>
                </a:solidFill>
              </a:rPr>
              <a:t> da parte dei docenti delle discipline 	coinvolte nelle Prove Invalsi (Italiano e Matematica)</a:t>
            </a:r>
          </a:p>
          <a:p>
            <a:pPr marL="0" indent="0">
              <a:buNone/>
            </a:pPr>
            <a:endParaRPr lang="it-IT" sz="24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it-IT" sz="2400" dirty="0" smtClean="0">
                <a:solidFill>
                  <a:srgbClr val="002060"/>
                </a:solidFill>
              </a:rPr>
              <a:t>	</a:t>
            </a:r>
            <a:r>
              <a:rPr lang="it-IT" sz="2400" b="1" dirty="0" smtClean="0">
                <a:solidFill>
                  <a:srgbClr val="002060"/>
                </a:solidFill>
              </a:rPr>
              <a:t>Nucleo di Coordinamento </a:t>
            </a:r>
            <a:r>
              <a:rPr lang="it-IT" sz="2400" dirty="0" smtClean="0">
                <a:solidFill>
                  <a:srgbClr val="002060"/>
                </a:solidFill>
              </a:rPr>
              <a:t>presso gli Istituti Polo a cui i 	gruppi di lavoro dei docenti degli Istituti aderenti potranno 	riferirsi per le specifiche attività di ricerca/azione. 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4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9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4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Istituti </a:t>
            </a:r>
          </a:p>
          <a:p>
            <a:pPr marL="0" indent="0">
              <a:buNone/>
            </a:pPr>
            <a:r>
              <a:rPr lang="it-IT" sz="24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II Fase</a:t>
            </a:r>
          </a:p>
          <a:p>
            <a:pPr marL="0" indent="0">
              <a:buNone/>
            </a:pPr>
            <a:endParaRPr lang="it-IT" sz="2400" b="1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it-IT" sz="2400" dirty="0" smtClean="0">
                <a:solidFill>
                  <a:srgbClr val="002060"/>
                </a:solidFill>
              </a:rPr>
              <a:t>	Gli </a:t>
            </a:r>
            <a:r>
              <a:rPr lang="it-IT" sz="2400" dirty="0">
                <a:solidFill>
                  <a:srgbClr val="002060"/>
                </a:solidFill>
              </a:rPr>
              <a:t>Istituti di pertinenza territoriale individuano due 	</a:t>
            </a:r>
            <a:r>
              <a:rPr lang="it-IT" sz="2400" b="1" i="1" dirty="0">
                <a:solidFill>
                  <a:srgbClr val="002060"/>
                </a:solidFill>
              </a:rPr>
              <a:t>docenti tutor </a:t>
            </a:r>
            <a:r>
              <a:rPr lang="it-IT" sz="2400" dirty="0">
                <a:solidFill>
                  <a:srgbClr val="002060"/>
                </a:solidFill>
              </a:rPr>
              <a:t>(Italiano/Matematica) per la partecipazione 	ad incontri di formazione presso la Scuola Polo</a:t>
            </a:r>
            <a:r>
              <a:rPr lang="it-IT" sz="2400" dirty="0" smtClean="0">
                <a:solidFill>
                  <a:srgbClr val="002060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endParaRPr lang="it-IT" sz="2400" dirty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it-IT" sz="2600" dirty="0" smtClean="0">
                <a:solidFill>
                  <a:srgbClr val="002060"/>
                </a:solidFill>
                <a:cs typeface="Arial" panose="020B0604020202020204" pitchFamily="34" charset="0"/>
              </a:rPr>
              <a:t>	</a:t>
            </a:r>
            <a:r>
              <a:rPr lang="it-IT" sz="2400" dirty="0" smtClean="0">
                <a:solidFill>
                  <a:srgbClr val="002060"/>
                </a:solidFill>
                <a:cs typeface="Arial" panose="020B0604020202020204" pitchFamily="34" charset="0"/>
              </a:rPr>
              <a:t>I </a:t>
            </a:r>
            <a:r>
              <a:rPr lang="it-IT" sz="24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docenti tutor </a:t>
            </a:r>
            <a:r>
              <a:rPr lang="it-IT" sz="2400" dirty="0" smtClean="0">
                <a:solidFill>
                  <a:srgbClr val="002060"/>
                </a:solidFill>
                <a:cs typeface="Arial" panose="020B0604020202020204" pitchFamily="34" charset="0"/>
              </a:rPr>
              <a:t>svolgeranno attività di diffusione delle 	buone 	pratiche all’interno dei propri Istituti.</a:t>
            </a:r>
          </a:p>
          <a:p>
            <a:pPr marL="0" indent="0">
              <a:buNone/>
            </a:pPr>
            <a:r>
              <a:rPr lang="it-IT" sz="2400" dirty="0">
                <a:solidFill>
                  <a:srgbClr val="002060"/>
                </a:solidFill>
              </a:rPr>
              <a:t>	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5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65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			Docenti </a:t>
            </a:r>
            <a:r>
              <a:rPr lang="it-IT" sz="2400" b="1" dirty="0">
                <a:solidFill>
                  <a:srgbClr val="002060"/>
                </a:solidFill>
              </a:rPr>
              <a:t>Tutor</a:t>
            </a:r>
          </a:p>
          <a:p>
            <a:pPr marL="0" indent="0">
              <a:buNone/>
            </a:pPr>
            <a:r>
              <a:rPr lang="it-IT" sz="24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II Fase</a:t>
            </a:r>
          </a:p>
          <a:p>
            <a:pPr marL="0" indent="0">
              <a:buNone/>
            </a:pPr>
            <a:endParaRPr lang="it-IT" sz="2400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it-IT" sz="2400" dirty="0" smtClean="0">
                <a:solidFill>
                  <a:srgbClr val="002060"/>
                </a:solidFill>
              </a:rPr>
              <a:t>Costruzione </a:t>
            </a:r>
            <a:r>
              <a:rPr lang="it-IT" sz="2400" dirty="0">
                <a:solidFill>
                  <a:srgbClr val="002060"/>
                </a:solidFill>
              </a:rPr>
              <a:t>di percorsi didattici </a:t>
            </a:r>
            <a:r>
              <a:rPr lang="it-IT" sz="2400" dirty="0" smtClean="0">
                <a:solidFill>
                  <a:srgbClr val="002060"/>
                </a:solidFill>
              </a:rPr>
              <a:t>innovativi da parte  dei </a:t>
            </a:r>
            <a:r>
              <a:rPr lang="it-IT" sz="2400" b="1" i="1" dirty="0" smtClean="0">
                <a:solidFill>
                  <a:srgbClr val="002060"/>
                </a:solidFill>
              </a:rPr>
              <a:t>docenti tutor </a:t>
            </a:r>
            <a:r>
              <a:rPr lang="it-IT" sz="2400" dirty="0" smtClean="0">
                <a:solidFill>
                  <a:srgbClr val="002060"/>
                </a:solidFill>
              </a:rPr>
              <a:t>con i docenti di Italiano/Matematica del proprio Istituto,  secondo </a:t>
            </a:r>
            <a:r>
              <a:rPr lang="it-IT" sz="2400" dirty="0">
                <a:solidFill>
                  <a:srgbClr val="002060"/>
                </a:solidFill>
              </a:rPr>
              <a:t>la </a:t>
            </a:r>
            <a:r>
              <a:rPr lang="it-IT" sz="2400" b="1" i="1" dirty="0" smtClean="0">
                <a:solidFill>
                  <a:srgbClr val="002060"/>
                </a:solidFill>
              </a:rPr>
              <a:t>didattica </a:t>
            </a:r>
            <a:r>
              <a:rPr lang="it-IT" sz="2400" b="1" i="1" dirty="0">
                <a:solidFill>
                  <a:srgbClr val="002060"/>
                </a:solidFill>
              </a:rPr>
              <a:t>per </a:t>
            </a:r>
            <a:r>
              <a:rPr lang="it-IT" sz="2400" b="1" i="1" dirty="0" smtClean="0">
                <a:solidFill>
                  <a:srgbClr val="002060"/>
                </a:solidFill>
              </a:rPr>
              <a:t>competenze.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it-IT" sz="2400" dirty="0">
              <a:solidFill>
                <a:srgbClr val="002060"/>
              </a:solidFill>
            </a:endParaRP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it-IT" sz="2400" dirty="0" smtClean="0">
                <a:solidFill>
                  <a:srgbClr val="002060"/>
                </a:solidFill>
              </a:rPr>
              <a:t>Coordinamento dei </a:t>
            </a:r>
            <a:r>
              <a:rPr lang="it-IT" sz="2400" b="1" i="1" dirty="0" smtClean="0">
                <a:solidFill>
                  <a:srgbClr val="002060"/>
                </a:solidFill>
              </a:rPr>
              <a:t>Gruppi di lavoro disciplinari </a:t>
            </a:r>
            <a:r>
              <a:rPr lang="it-IT" sz="2400" dirty="0" smtClean="0">
                <a:solidFill>
                  <a:srgbClr val="002060"/>
                </a:solidFill>
              </a:rPr>
              <a:t>(Italiano/Matematica) da parte dei </a:t>
            </a:r>
            <a:r>
              <a:rPr lang="it-IT" sz="2400" b="1" i="1" dirty="0" smtClean="0">
                <a:solidFill>
                  <a:srgbClr val="002060"/>
                </a:solidFill>
              </a:rPr>
              <a:t>docenti tutor </a:t>
            </a:r>
            <a:r>
              <a:rPr lang="it-IT" sz="2400" dirty="0" smtClean="0">
                <a:solidFill>
                  <a:srgbClr val="002060"/>
                </a:solidFill>
              </a:rPr>
              <a:t>presso gli Istituti di appartenenza per le attività laboratoriali.</a:t>
            </a:r>
            <a:endParaRPr lang="it-IT" sz="2400" dirty="0">
              <a:solidFill>
                <a:srgbClr val="002060"/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endParaRPr lang="it-IT" sz="2400" dirty="0" smtClean="0"/>
          </a:p>
          <a:p>
            <a:pPr lvl="1">
              <a:buFont typeface="Wingdings" panose="05000000000000000000" pitchFamily="2" charset="2"/>
              <a:buChar char="q"/>
            </a:pPr>
            <a:endParaRPr lang="it-IT" sz="2400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6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32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			</a:t>
            </a:r>
          </a:p>
          <a:p>
            <a:pPr marL="457200" lvl="1" indent="0">
              <a:buNone/>
            </a:pPr>
            <a:r>
              <a:rPr lang="it-IT" sz="2400" b="1" dirty="0" smtClean="0">
                <a:solidFill>
                  <a:srgbClr val="002060"/>
                </a:solidFill>
              </a:rPr>
              <a:t>Docenti di Italiano e Matematica</a:t>
            </a:r>
          </a:p>
          <a:p>
            <a:pPr lvl="1" algn="just">
              <a:buFont typeface="Wingdings" panose="05000000000000000000" pitchFamily="2" charset="2"/>
              <a:buChar char="q"/>
            </a:pPr>
            <a:endParaRPr lang="it-IT" sz="2400" b="1" dirty="0">
              <a:solidFill>
                <a:srgbClr val="002060"/>
              </a:solidFill>
            </a:endParaRP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it-IT" sz="2400" dirty="0" smtClean="0">
                <a:solidFill>
                  <a:srgbClr val="002060"/>
                </a:solidFill>
              </a:rPr>
              <a:t>Definiscono con i </a:t>
            </a:r>
            <a:r>
              <a:rPr lang="it-IT" sz="2400" b="1" dirty="0" smtClean="0">
                <a:solidFill>
                  <a:srgbClr val="002060"/>
                </a:solidFill>
              </a:rPr>
              <a:t>docenti tutor </a:t>
            </a:r>
            <a:r>
              <a:rPr lang="it-IT" sz="2400" dirty="0" smtClean="0">
                <a:solidFill>
                  <a:srgbClr val="002060"/>
                </a:solidFill>
              </a:rPr>
              <a:t>della propria disciplina i contenuti delle attività di ricerca/azione.</a:t>
            </a:r>
          </a:p>
          <a:p>
            <a:pPr lvl="1" algn="just">
              <a:buFont typeface="Wingdings" panose="05000000000000000000" pitchFamily="2" charset="2"/>
              <a:buChar char="q"/>
            </a:pPr>
            <a:endParaRPr lang="it-IT" sz="2400" dirty="0" smtClean="0">
              <a:solidFill>
                <a:srgbClr val="002060"/>
              </a:solidFill>
            </a:endParaRP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it-IT" sz="2400" dirty="0" smtClean="0">
                <a:solidFill>
                  <a:srgbClr val="002060"/>
                </a:solidFill>
              </a:rPr>
              <a:t>Svolgono le lezioni in aula e/o in laboratorio con gli studenti sperimentando la </a:t>
            </a:r>
            <a:r>
              <a:rPr lang="it-IT" sz="2400" b="1" dirty="0" smtClean="0">
                <a:solidFill>
                  <a:srgbClr val="002060"/>
                </a:solidFill>
              </a:rPr>
              <a:t>didattica innovativa</a:t>
            </a:r>
            <a:endParaRPr lang="it-IT" sz="2400" b="1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67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800" b="1" dirty="0" smtClean="0">
                <a:solidFill>
                  <a:srgbClr val="002060"/>
                </a:solidFill>
              </a:rPr>
              <a:t>Formazione Istituti Polo</a:t>
            </a:r>
          </a:p>
          <a:p>
            <a:pPr marL="0" indent="0" algn="just">
              <a:buNone/>
            </a:pPr>
            <a:endParaRPr lang="it-IT" sz="2800" b="1" dirty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it-IT" sz="2400" b="1" dirty="0" smtClean="0">
                <a:solidFill>
                  <a:srgbClr val="002060"/>
                </a:solidFill>
                <a:hlinkClick r:id="rId2" action="ppaction://hlinksldjump"/>
              </a:rPr>
              <a:t>Didattica per competenze 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it-IT" sz="2400" b="1" dirty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it-IT" sz="2400" b="1" dirty="0" smtClean="0">
                <a:solidFill>
                  <a:srgbClr val="002060"/>
                </a:solidFill>
                <a:hlinkClick r:id="rId3" action="ppaction://hlinksldjump"/>
              </a:rPr>
              <a:t>Analisi delle Prove INVALSI 2015</a:t>
            </a:r>
            <a:endParaRPr lang="it-IT" sz="2400" b="1" dirty="0" smtClean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q"/>
            </a:pPr>
            <a:endParaRPr lang="it-IT" sz="2400" b="1" dirty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it-IT" sz="2400" b="1" dirty="0" smtClean="0">
                <a:solidFill>
                  <a:srgbClr val="002060"/>
                </a:solidFill>
                <a:hlinkClick r:id="rId4" action="ppaction://hlinksldjump"/>
              </a:rPr>
              <a:t>Costruzione di prove di valutazione per competenze disciplinari</a:t>
            </a:r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8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Avanti o successivo 5">
            <a:hlinkClick r:id="rId5" action="ppaction://hlinksldjump" highlightClick="1"/>
          </p:cNvPr>
          <p:cNvSpPr/>
          <p:nvPr/>
        </p:nvSpPr>
        <p:spPr>
          <a:xfrm>
            <a:off x="7956376" y="6093296"/>
            <a:ext cx="21602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279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800" b="1" dirty="0">
                <a:solidFill>
                  <a:srgbClr val="002060"/>
                </a:solidFill>
              </a:rPr>
              <a:t>Didattica per competenze </a:t>
            </a:r>
            <a:endParaRPr lang="it-IT" sz="2800" b="1" dirty="0" smtClean="0">
              <a:solidFill>
                <a:srgbClr val="002060"/>
              </a:solidFill>
            </a:endParaRPr>
          </a:p>
          <a:p>
            <a:endParaRPr lang="it-IT" sz="2800" b="1" dirty="0">
              <a:solidFill>
                <a:srgbClr val="002060"/>
              </a:solidFill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Competenze disciplinari previste dalle Indicazioni Nazionali e dalle Linee Guida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Quadri di riferimento delle competenze in Italiano e Matematica per l’INVALSI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Prove per la rilevazione degli apprendimenti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Le prove standardizzate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La prova di Italiano : definizione del costrutto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it-IT" sz="2400" dirty="0"/>
              <a:t>La prova di Matematica : definizione del costrutto</a:t>
            </a:r>
          </a:p>
          <a:p>
            <a:pPr marL="0" indent="0">
              <a:buNone/>
            </a:pPr>
            <a:endParaRPr lang="it-IT" sz="2800" b="1" dirty="0">
              <a:solidFill>
                <a:srgbClr val="002060"/>
              </a:solidFill>
            </a:endParaRPr>
          </a:p>
          <a:p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M.T.Strani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4B85F-3B1A-465F-BED3-D95DDBCD5DAB}" type="slidenum">
              <a:rPr lang="it-IT" smtClean="0"/>
              <a:t>9</a:t>
            </a:fld>
            <a:endParaRPr lang="it-IT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Invalsi 2015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ndietro o precedente 5">
            <a:hlinkClick r:id="rId2" action="ppaction://hlinksldjump" highlightClick="1"/>
          </p:cNvPr>
          <p:cNvSpPr/>
          <p:nvPr/>
        </p:nvSpPr>
        <p:spPr>
          <a:xfrm>
            <a:off x="8244408" y="6309320"/>
            <a:ext cx="216024" cy="1440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258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untain">
  <a:themeElements>
    <a:clrScheme name="Mountain">
      <a:dk1>
        <a:srgbClr val="000000"/>
      </a:dk1>
      <a:lt1>
        <a:srgbClr val="FFFFFF"/>
      </a:lt1>
      <a:dk2>
        <a:srgbClr val="0536B3"/>
      </a:dk2>
      <a:lt2>
        <a:srgbClr val="7CB7F8"/>
      </a:lt2>
      <a:accent1>
        <a:srgbClr val="3F9EE4"/>
      </a:accent1>
      <a:accent2>
        <a:srgbClr val="77B559"/>
      </a:accent2>
      <a:accent3>
        <a:srgbClr val="E4A81B"/>
      </a:accent3>
      <a:accent4>
        <a:srgbClr val="108BB4"/>
      </a:accent4>
      <a:accent5>
        <a:srgbClr val="DA7328"/>
      </a:accent5>
      <a:accent6>
        <a:srgbClr val="AE589F"/>
      </a:accent6>
      <a:hlink>
        <a:srgbClr val="460245"/>
      </a:hlink>
      <a:folHlink>
        <a:srgbClr val="AC17D6"/>
      </a:folHlink>
    </a:clrScheme>
    <a:fontScheme name="Mountain">
      <a:maj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HY 헤드라인 M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202</TotalTime>
  <Words>548</Words>
  <Application>Microsoft Office PowerPoint</Application>
  <PresentationFormat>Presentazione su schermo (4:3)</PresentationFormat>
  <Paragraphs>198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Mountain</vt:lpstr>
      <vt:lpstr>INVALSI 2015 Rilevazioni Nazionali degli apprendimenti</vt:lpstr>
      <vt:lpstr>Invalsi 2015</vt:lpstr>
      <vt:lpstr>Invalsi 2015</vt:lpstr>
      <vt:lpstr>Invalsi 2015</vt:lpstr>
      <vt:lpstr>Invalsi 2015</vt:lpstr>
      <vt:lpstr>Invalsi 2015</vt:lpstr>
      <vt:lpstr>Invalsi 2015</vt:lpstr>
      <vt:lpstr>Invalsi 2015</vt:lpstr>
      <vt:lpstr>Invalsi 2015</vt:lpstr>
      <vt:lpstr>Invalsi 2015</vt:lpstr>
      <vt:lpstr>Invalsi 2015</vt:lpstr>
      <vt:lpstr>Invalsi 2015</vt:lpstr>
      <vt:lpstr>Invalsi 2015</vt:lpstr>
      <vt:lpstr>Invalsi 2015</vt:lpstr>
      <vt:lpstr>Invalsi 2015</vt:lpstr>
      <vt:lpstr>Invalsi 2015</vt:lpstr>
      <vt:lpstr>Invalsi 2015</vt:lpstr>
      <vt:lpstr>Invalsi 2015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strani</dc:creator>
  <cp:lastModifiedBy>Administrator</cp:lastModifiedBy>
  <cp:revision>21</cp:revision>
  <dcterms:created xsi:type="dcterms:W3CDTF">2015-12-08T16:46:55Z</dcterms:created>
  <dcterms:modified xsi:type="dcterms:W3CDTF">2015-12-14T13:32:37Z</dcterms:modified>
</cp:coreProperties>
</file>